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8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2"/>
  </p:notesMasterIdLst>
  <p:sldIdLst>
    <p:sldId id="256" r:id="rId2"/>
    <p:sldId id="258" r:id="rId3"/>
    <p:sldId id="257" r:id="rId4"/>
    <p:sldId id="290" r:id="rId5"/>
    <p:sldId id="294" r:id="rId6"/>
    <p:sldId id="271" r:id="rId7"/>
    <p:sldId id="275" r:id="rId8"/>
    <p:sldId id="291" r:id="rId9"/>
    <p:sldId id="292" r:id="rId10"/>
    <p:sldId id="272" r:id="rId11"/>
    <p:sldId id="274" r:id="rId12"/>
    <p:sldId id="277" r:id="rId13"/>
    <p:sldId id="280" r:id="rId14"/>
    <p:sldId id="278" r:id="rId15"/>
    <p:sldId id="279" r:id="rId16"/>
    <p:sldId id="285" r:id="rId17"/>
    <p:sldId id="293" r:id="rId18"/>
    <p:sldId id="282" r:id="rId19"/>
    <p:sldId id="283" r:id="rId20"/>
    <p:sldId id="287" r:id="rId21"/>
    <p:sldId id="259" r:id="rId22"/>
    <p:sldId id="260" r:id="rId23"/>
    <p:sldId id="261" r:id="rId24"/>
    <p:sldId id="295" r:id="rId25"/>
    <p:sldId id="296" r:id="rId26"/>
    <p:sldId id="289" r:id="rId27"/>
    <p:sldId id="288" r:id="rId28"/>
    <p:sldId id="297" r:id="rId29"/>
    <p:sldId id="298" r:id="rId30"/>
    <p:sldId id="300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99" r:id="rId40"/>
    <p:sldId id="301" r:id="rId4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50" autoAdjust="0"/>
  </p:normalViewPr>
  <p:slideViewPr>
    <p:cSldViewPr>
      <p:cViewPr varScale="1">
        <p:scale>
          <a:sx n="68" d="100"/>
          <a:sy n="68" d="100"/>
        </p:scale>
        <p:origin x="-16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молодые специалисты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29</c:v>
                </c:pt>
                <c:pt idx="1">
                  <c:v>25.4</c:v>
                </c:pt>
                <c:pt idx="2">
                  <c:v>40</c:v>
                </c:pt>
                <c:pt idx="3">
                  <c:v>17.7</c:v>
                </c:pt>
                <c:pt idx="4">
                  <c:v>44</c:v>
                </c:pt>
                <c:pt idx="5">
                  <c:v>38</c:v>
                </c:pt>
                <c:pt idx="6">
                  <c:v>41</c:v>
                </c:pt>
                <c:pt idx="7">
                  <c:v>29</c:v>
                </c:pt>
                <c:pt idx="8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37</c:v>
                </c:pt>
                <c:pt idx="1">
                  <c:v>41.6</c:v>
                </c:pt>
                <c:pt idx="2">
                  <c:v>42</c:v>
                </c:pt>
                <c:pt idx="3">
                  <c:v>58.3</c:v>
                </c:pt>
                <c:pt idx="4">
                  <c:v>31</c:v>
                </c:pt>
                <c:pt idx="5">
                  <c:v>57</c:v>
                </c:pt>
                <c:pt idx="6">
                  <c:v>32</c:v>
                </c:pt>
                <c:pt idx="7">
                  <c:v>41</c:v>
                </c:pt>
                <c:pt idx="8">
                  <c:v>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34</c:v>
                </c:pt>
                <c:pt idx="1">
                  <c:v>33</c:v>
                </c:pt>
                <c:pt idx="2">
                  <c:v>18</c:v>
                </c:pt>
                <c:pt idx="3">
                  <c:v>24</c:v>
                </c:pt>
                <c:pt idx="4">
                  <c:v>25</c:v>
                </c:pt>
                <c:pt idx="5">
                  <c:v>5</c:v>
                </c:pt>
                <c:pt idx="6">
                  <c:v>27</c:v>
                </c:pt>
                <c:pt idx="7">
                  <c:v>30</c:v>
                </c:pt>
                <c:pt idx="8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32256"/>
        <c:axId val="98038144"/>
      </c:barChart>
      <c:catAx>
        <c:axId val="98032256"/>
        <c:scaling>
          <c:orientation val="minMax"/>
        </c:scaling>
        <c:delete val="0"/>
        <c:axPos val="b"/>
        <c:majorTickMark val="out"/>
        <c:minorTickMark val="none"/>
        <c:tickLblPos val="nextTo"/>
        <c:crossAx val="98038144"/>
        <c:crosses val="autoZero"/>
        <c:auto val="1"/>
        <c:lblAlgn val="ctr"/>
        <c:lblOffset val="100"/>
        <c:noMultiLvlLbl val="0"/>
      </c:catAx>
      <c:valAx>
        <c:axId val="9803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0322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89</c:v>
                </c:pt>
                <c:pt idx="1">
                  <c:v>89</c:v>
                </c:pt>
                <c:pt idx="2">
                  <c:v>93.2</c:v>
                </c:pt>
                <c:pt idx="3">
                  <c:v>86.9</c:v>
                </c:pt>
                <c:pt idx="4">
                  <c:v>91.1</c:v>
                </c:pt>
                <c:pt idx="5">
                  <c:v>91.7</c:v>
                </c:pt>
                <c:pt idx="6">
                  <c:v>81.8</c:v>
                </c:pt>
                <c:pt idx="7">
                  <c:v>72.099999999999994</c:v>
                </c:pt>
                <c:pt idx="8">
                  <c:v>81.8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9</c:v>
                </c:pt>
                <c:pt idx="1">
                  <c:v>9.1</c:v>
                </c:pt>
                <c:pt idx="2">
                  <c:v>6.8</c:v>
                </c:pt>
                <c:pt idx="3">
                  <c:v>8.1</c:v>
                </c:pt>
                <c:pt idx="4">
                  <c:v>8.1</c:v>
                </c:pt>
                <c:pt idx="5">
                  <c:v>8.3000000000000007</c:v>
                </c:pt>
                <c:pt idx="6">
                  <c:v>18.2</c:v>
                </c:pt>
                <c:pt idx="7">
                  <c:v>21.2</c:v>
                </c:pt>
                <c:pt idx="8">
                  <c:v>18.2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2</c:v>
                </c:pt>
                <c:pt idx="1">
                  <c:v>1.9</c:v>
                </c:pt>
                <c:pt idx="2">
                  <c:v>0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6.7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463104"/>
        <c:axId val="98468992"/>
      </c:barChart>
      <c:catAx>
        <c:axId val="98463104"/>
        <c:scaling>
          <c:orientation val="minMax"/>
        </c:scaling>
        <c:delete val="0"/>
        <c:axPos val="b"/>
        <c:majorTickMark val="out"/>
        <c:minorTickMark val="none"/>
        <c:tickLblPos val="nextTo"/>
        <c:crossAx val="98468992"/>
        <c:crosses val="autoZero"/>
        <c:auto val="1"/>
        <c:lblAlgn val="ctr"/>
        <c:lblOffset val="100"/>
        <c:noMultiLvlLbl val="0"/>
      </c:catAx>
      <c:valAx>
        <c:axId val="9846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463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84</c:v>
                </c:pt>
                <c:pt idx="1">
                  <c:v>75</c:v>
                </c:pt>
                <c:pt idx="2">
                  <c:v>74</c:v>
                </c:pt>
                <c:pt idx="3">
                  <c:v>75</c:v>
                </c:pt>
                <c:pt idx="4">
                  <c:v>84</c:v>
                </c:pt>
                <c:pt idx="5">
                  <c:v>90</c:v>
                </c:pt>
                <c:pt idx="6">
                  <c:v>76</c:v>
                </c:pt>
                <c:pt idx="7">
                  <c:v>78</c:v>
                </c:pt>
                <c:pt idx="8">
                  <c:v>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9</c:v>
                </c:pt>
                <c:pt idx="1">
                  <c:v>16.7</c:v>
                </c:pt>
                <c:pt idx="2">
                  <c:v>21</c:v>
                </c:pt>
                <c:pt idx="3">
                  <c:v>18</c:v>
                </c:pt>
                <c:pt idx="4">
                  <c:v>16</c:v>
                </c:pt>
                <c:pt idx="5">
                  <c:v>8</c:v>
                </c:pt>
                <c:pt idx="6">
                  <c:v>21</c:v>
                </c:pt>
                <c:pt idx="7">
                  <c:v>12</c:v>
                </c:pt>
                <c:pt idx="8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7</c:v>
                </c:pt>
                <c:pt idx="1">
                  <c:v>8.3000000000000007</c:v>
                </c:pt>
                <c:pt idx="2">
                  <c:v>5</c:v>
                </c:pt>
                <c:pt idx="3">
                  <c:v>7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10</c:v>
                </c:pt>
                <c:pt idx="8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785536"/>
        <c:axId val="98791424"/>
      </c:barChart>
      <c:catAx>
        <c:axId val="98785536"/>
        <c:scaling>
          <c:orientation val="minMax"/>
        </c:scaling>
        <c:delete val="0"/>
        <c:axPos val="b"/>
        <c:majorTickMark val="out"/>
        <c:minorTickMark val="none"/>
        <c:tickLblPos val="nextTo"/>
        <c:crossAx val="98791424"/>
        <c:crosses val="autoZero"/>
        <c:auto val="1"/>
        <c:lblAlgn val="ctr"/>
        <c:lblOffset val="100"/>
        <c:noMultiLvlLbl val="0"/>
      </c:catAx>
      <c:valAx>
        <c:axId val="9879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7855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30</c:v>
                </c:pt>
                <c:pt idx="1">
                  <c:v>39.799999999999997</c:v>
                </c:pt>
                <c:pt idx="2">
                  <c:v>54.3</c:v>
                </c:pt>
                <c:pt idx="3">
                  <c:v>44.6</c:v>
                </c:pt>
                <c:pt idx="4">
                  <c:v>62.6</c:v>
                </c:pt>
                <c:pt idx="5">
                  <c:v>54.1</c:v>
                </c:pt>
                <c:pt idx="6">
                  <c:v>59.6</c:v>
                </c:pt>
                <c:pt idx="7">
                  <c:v>38.299999999999997</c:v>
                </c:pt>
                <c:pt idx="8">
                  <c:v>60.4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27</c:v>
                </c:pt>
                <c:pt idx="1">
                  <c:v>17.2</c:v>
                </c:pt>
                <c:pt idx="2">
                  <c:v>20.8</c:v>
                </c:pt>
                <c:pt idx="3">
                  <c:v>48.4</c:v>
                </c:pt>
                <c:pt idx="4">
                  <c:v>31.4</c:v>
                </c:pt>
                <c:pt idx="5">
                  <c:v>39</c:v>
                </c:pt>
                <c:pt idx="6">
                  <c:v>33.4</c:v>
                </c:pt>
                <c:pt idx="7">
                  <c:v>32.799999999999997</c:v>
                </c:pt>
                <c:pt idx="8">
                  <c:v>33.299999999999997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43</c:v>
                </c:pt>
                <c:pt idx="1">
                  <c:v>43</c:v>
                </c:pt>
                <c:pt idx="2">
                  <c:v>24.9</c:v>
                </c:pt>
                <c:pt idx="3">
                  <c:v>7</c:v>
                </c:pt>
                <c:pt idx="4">
                  <c:v>6</c:v>
                </c:pt>
                <c:pt idx="5">
                  <c:v>6.9</c:v>
                </c:pt>
                <c:pt idx="6">
                  <c:v>7</c:v>
                </c:pt>
                <c:pt idx="7">
                  <c:v>28.9</c:v>
                </c:pt>
                <c:pt idx="8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307072"/>
        <c:axId val="98308864"/>
      </c:barChart>
      <c:catAx>
        <c:axId val="98307072"/>
        <c:scaling>
          <c:orientation val="minMax"/>
        </c:scaling>
        <c:delete val="0"/>
        <c:axPos val="b"/>
        <c:majorTickMark val="out"/>
        <c:minorTickMark val="none"/>
        <c:tickLblPos val="nextTo"/>
        <c:crossAx val="98308864"/>
        <c:crosses val="autoZero"/>
        <c:auto val="1"/>
        <c:lblAlgn val="ctr"/>
        <c:lblOffset val="100"/>
        <c:noMultiLvlLbl val="0"/>
      </c:catAx>
      <c:valAx>
        <c:axId val="98308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3070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34</c:v>
                </c:pt>
                <c:pt idx="1">
                  <c:v>24.7</c:v>
                </c:pt>
                <c:pt idx="2">
                  <c:v>33.200000000000003</c:v>
                </c:pt>
                <c:pt idx="3">
                  <c:v>30.4</c:v>
                </c:pt>
                <c:pt idx="4">
                  <c:v>45</c:v>
                </c:pt>
                <c:pt idx="5">
                  <c:v>25</c:v>
                </c:pt>
                <c:pt idx="6">
                  <c:v>26</c:v>
                </c:pt>
                <c:pt idx="7">
                  <c:v>25</c:v>
                </c:pt>
                <c:pt idx="8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25</c:v>
                </c:pt>
                <c:pt idx="1">
                  <c:v>33.299999999999997</c:v>
                </c:pt>
                <c:pt idx="2">
                  <c:v>25</c:v>
                </c:pt>
                <c:pt idx="3">
                  <c:v>33.299999999999997</c:v>
                </c:pt>
                <c:pt idx="4">
                  <c:v>40</c:v>
                </c:pt>
                <c:pt idx="5">
                  <c:v>58.3</c:v>
                </c:pt>
                <c:pt idx="6">
                  <c:v>56</c:v>
                </c:pt>
                <c:pt idx="7">
                  <c:v>33</c:v>
                </c:pt>
                <c:pt idx="8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41</c:v>
                </c:pt>
                <c:pt idx="1">
                  <c:v>42</c:v>
                </c:pt>
                <c:pt idx="2">
                  <c:v>41.8</c:v>
                </c:pt>
                <c:pt idx="3">
                  <c:v>36.299999999999997</c:v>
                </c:pt>
                <c:pt idx="4">
                  <c:v>15</c:v>
                </c:pt>
                <c:pt idx="5">
                  <c:v>16.7</c:v>
                </c:pt>
                <c:pt idx="6">
                  <c:v>18</c:v>
                </c:pt>
                <c:pt idx="7">
                  <c:v>42</c:v>
                </c:pt>
                <c:pt idx="8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715520"/>
        <c:axId val="98717056"/>
      </c:barChart>
      <c:catAx>
        <c:axId val="98715520"/>
        <c:scaling>
          <c:orientation val="minMax"/>
        </c:scaling>
        <c:delete val="0"/>
        <c:axPos val="b"/>
        <c:majorTickMark val="out"/>
        <c:minorTickMark val="none"/>
        <c:tickLblPos val="nextTo"/>
        <c:crossAx val="98717056"/>
        <c:crosses val="autoZero"/>
        <c:auto val="1"/>
        <c:lblAlgn val="ctr"/>
        <c:lblOffset val="100"/>
        <c:noMultiLvlLbl val="0"/>
      </c:catAx>
      <c:valAx>
        <c:axId val="98717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7155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Курсы повышения квалификации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4642176"/>
        <c:axId val="94643712"/>
        <c:axId val="0"/>
      </c:bar3DChart>
      <c:catAx>
        <c:axId val="94642176"/>
        <c:scaling>
          <c:orientation val="minMax"/>
        </c:scaling>
        <c:delete val="0"/>
        <c:axPos val="b"/>
        <c:majorTickMark val="out"/>
        <c:minorTickMark val="none"/>
        <c:tickLblPos val="nextTo"/>
        <c:crossAx val="94643712"/>
        <c:crosses val="autoZero"/>
        <c:auto val="1"/>
        <c:lblAlgn val="ctr"/>
        <c:lblOffset val="100"/>
        <c:noMultiLvlLbl val="0"/>
      </c:catAx>
      <c:valAx>
        <c:axId val="94643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642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075804936686497"/>
          <c:y val="0.40778437649622856"/>
          <c:w val="0.35898232004446379"/>
          <c:h val="0.184431247007542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77</c:v>
                </c:pt>
                <c:pt idx="1">
                  <c:v>57</c:v>
                </c:pt>
                <c:pt idx="2">
                  <c:v>92</c:v>
                </c:pt>
                <c:pt idx="3">
                  <c:v>87</c:v>
                </c:pt>
                <c:pt idx="4">
                  <c:v>76.599999999999994</c:v>
                </c:pt>
                <c:pt idx="5">
                  <c:v>87</c:v>
                </c:pt>
                <c:pt idx="6">
                  <c:v>74</c:v>
                </c:pt>
                <c:pt idx="7">
                  <c:v>78</c:v>
                </c:pt>
                <c:pt idx="8">
                  <c:v>83.3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23</c:v>
                </c:pt>
                <c:pt idx="1">
                  <c:v>43</c:v>
                </c:pt>
                <c:pt idx="2">
                  <c:v>8</c:v>
                </c:pt>
                <c:pt idx="3">
                  <c:v>27.6</c:v>
                </c:pt>
                <c:pt idx="4">
                  <c:v>23.4</c:v>
                </c:pt>
                <c:pt idx="5">
                  <c:v>13</c:v>
                </c:pt>
                <c:pt idx="6">
                  <c:v>26</c:v>
                </c:pt>
                <c:pt idx="7">
                  <c:v>9</c:v>
                </c:pt>
                <c:pt idx="8">
                  <c:v>16.7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13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522816"/>
        <c:axId val="97524352"/>
      </c:barChart>
      <c:catAx>
        <c:axId val="97522816"/>
        <c:scaling>
          <c:orientation val="minMax"/>
        </c:scaling>
        <c:delete val="0"/>
        <c:axPos val="b"/>
        <c:majorTickMark val="out"/>
        <c:minorTickMark val="none"/>
        <c:tickLblPos val="nextTo"/>
        <c:crossAx val="97524352"/>
        <c:crosses val="autoZero"/>
        <c:auto val="1"/>
        <c:lblAlgn val="ctr"/>
        <c:lblOffset val="100"/>
        <c:noMultiLvlLbl val="0"/>
      </c:catAx>
      <c:valAx>
        <c:axId val="9752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522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020184673146394E-2"/>
          <c:y val="7.1763422682764977E-2"/>
          <c:w val="0.75144973507616497"/>
          <c:h val="0.473340049303831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низкий </c:v>
                </c:pt>
              </c:strCache>
            </c:strRef>
          </c:tx>
          <c:invertIfNegative val="0"/>
          <c:cat>
            <c:strRef>
              <c:f>Лист1!$A$3:$A$11</c:f>
              <c:strCache>
                <c:ptCount val="9"/>
                <c:pt idx="0">
                  <c:v>ФЕМП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Лист1!$B$3:$B$11</c:f>
              <c:numCache>
                <c:formatCode>General</c:formatCode>
                <c:ptCount val="9"/>
                <c:pt idx="0">
                  <c:v>77</c:v>
                </c:pt>
                <c:pt idx="1">
                  <c:v>59</c:v>
                </c:pt>
                <c:pt idx="2">
                  <c:v>92</c:v>
                </c:pt>
                <c:pt idx="3">
                  <c:v>72.400000000000006</c:v>
                </c:pt>
                <c:pt idx="4">
                  <c:v>76.599999999999994</c:v>
                </c:pt>
                <c:pt idx="5">
                  <c:v>92.2</c:v>
                </c:pt>
                <c:pt idx="6">
                  <c:v>92</c:v>
                </c:pt>
                <c:pt idx="7">
                  <c:v>87.2</c:v>
                </c:pt>
                <c:pt idx="8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частично</c:v>
                </c:pt>
              </c:strCache>
            </c:strRef>
          </c:tx>
          <c:invertIfNegative val="0"/>
          <c:cat>
            <c:strRef>
              <c:f>Лист1!$A$3:$A$11</c:f>
              <c:strCache>
                <c:ptCount val="9"/>
                <c:pt idx="0">
                  <c:v>ФЕМП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Лист1!$C$3:$C$11</c:f>
              <c:numCache>
                <c:formatCode>General</c:formatCode>
                <c:ptCount val="9"/>
                <c:pt idx="0">
                  <c:v>23</c:v>
                </c:pt>
                <c:pt idx="1">
                  <c:v>41</c:v>
                </c:pt>
                <c:pt idx="2">
                  <c:v>8</c:v>
                </c:pt>
                <c:pt idx="3">
                  <c:v>27</c:v>
                </c:pt>
                <c:pt idx="4">
                  <c:v>25</c:v>
                </c:pt>
                <c:pt idx="5">
                  <c:v>7.8</c:v>
                </c:pt>
                <c:pt idx="6">
                  <c:v>8</c:v>
                </c:pt>
                <c:pt idx="7">
                  <c:v>5</c:v>
                </c:pt>
                <c:pt idx="8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Лист1!$A$3:$A$11</c:f>
              <c:strCache>
                <c:ptCount val="9"/>
                <c:pt idx="0">
                  <c:v>ФЕМП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Лист1!$D$3:$D$11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7.8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566720"/>
        <c:axId val="97568256"/>
      </c:barChart>
      <c:catAx>
        <c:axId val="97566720"/>
        <c:scaling>
          <c:orientation val="minMax"/>
        </c:scaling>
        <c:delete val="0"/>
        <c:axPos val="b"/>
        <c:majorTickMark val="out"/>
        <c:minorTickMark val="none"/>
        <c:tickLblPos val="nextTo"/>
        <c:crossAx val="97568256"/>
        <c:crosses val="autoZero"/>
        <c:auto val="1"/>
        <c:lblAlgn val="ctr"/>
        <c:lblOffset val="100"/>
        <c:noMultiLvlLbl val="0"/>
      </c:catAx>
      <c:valAx>
        <c:axId val="97568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566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66</c:v>
                </c:pt>
                <c:pt idx="1">
                  <c:v>59.3</c:v>
                </c:pt>
                <c:pt idx="2">
                  <c:v>56.3</c:v>
                </c:pt>
                <c:pt idx="3">
                  <c:v>36.6</c:v>
                </c:pt>
                <c:pt idx="4">
                  <c:v>59.2</c:v>
                </c:pt>
                <c:pt idx="5">
                  <c:v>64.099999999999994</c:v>
                </c:pt>
                <c:pt idx="6">
                  <c:v>45</c:v>
                </c:pt>
                <c:pt idx="7">
                  <c:v>35.9</c:v>
                </c:pt>
                <c:pt idx="8">
                  <c:v>38.9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34</c:v>
                </c:pt>
                <c:pt idx="1">
                  <c:v>36.1</c:v>
                </c:pt>
                <c:pt idx="2">
                  <c:v>34.9</c:v>
                </c:pt>
                <c:pt idx="3">
                  <c:v>50</c:v>
                </c:pt>
                <c:pt idx="4">
                  <c:v>40.799999999999997</c:v>
                </c:pt>
                <c:pt idx="5">
                  <c:v>34.799999999999997</c:v>
                </c:pt>
                <c:pt idx="6">
                  <c:v>53.3</c:v>
                </c:pt>
                <c:pt idx="7">
                  <c:v>55.5</c:v>
                </c:pt>
                <c:pt idx="8">
                  <c:v>61.1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0</c:v>
                </c:pt>
                <c:pt idx="1">
                  <c:v>4.5999999999999996</c:v>
                </c:pt>
                <c:pt idx="2">
                  <c:v>8.8000000000000007</c:v>
                </c:pt>
                <c:pt idx="3">
                  <c:v>13.4</c:v>
                </c:pt>
                <c:pt idx="4">
                  <c:v>0</c:v>
                </c:pt>
                <c:pt idx="5">
                  <c:v>1.1000000000000001</c:v>
                </c:pt>
                <c:pt idx="6">
                  <c:v>1.7</c:v>
                </c:pt>
                <c:pt idx="7">
                  <c:v>8.6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374976"/>
        <c:axId val="97376512"/>
      </c:barChart>
      <c:catAx>
        <c:axId val="97374976"/>
        <c:scaling>
          <c:orientation val="minMax"/>
        </c:scaling>
        <c:delete val="0"/>
        <c:axPos val="b"/>
        <c:majorTickMark val="out"/>
        <c:minorTickMark val="none"/>
        <c:tickLblPos val="nextTo"/>
        <c:crossAx val="97376512"/>
        <c:crosses val="autoZero"/>
        <c:auto val="1"/>
        <c:lblAlgn val="ctr"/>
        <c:lblOffset val="100"/>
        <c:noMultiLvlLbl val="0"/>
      </c:catAx>
      <c:valAx>
        <c:axId val="97376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374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38.700000000000003</c:v>
                </c:pt>
                <c:pt idx="1">
                  <c:v>33</c:v>
                </c:pt>
                <c:pt idx="2">
                  <c:v>39</c:v>
                </c:pt>
                <c:pt idx="3">
                  <c:v>41</c:v>
                </c:pt>
                <c:pt idx="4">
                  <c:v>31.2</c:v>
                </c:pt>
                <c:pt idx="5">
                  <c:v>63</c:v>
                </c:pt>
                <c:pt idx="6">
                  <c:v>26.2</c:v>
                </c:pt>
                <c:pt idx="7">
                  <c:v>48.5</c:v>
                </c:pt>
                <c:pt idx="8">
                  <c:v>82.2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60.3</c:v>
                </c:pt>
                <c:pt idx="1">
                  <c:v>58.7</c:v>
                </c:pt>
                <c:pt idx="2">
                  <c:v>59</c:v>
                </c:pt>
                <c:pt idx="3">
                  <c:v>50</c:v>
                </c:pt>
                <c:pt idx="4">
                  <c:v>64</c:v>
                </c:pt>
                <c:pt idx="5">
                  <c:v>34</c:v>
                </c:pt>
                <c:pt idx="6">
                  <c:v>49</c:v>
                </c:pt>
                <c:pt idx="7">
                  <c:v>43</c:v>
                </c:pt>
                <c:pt idx="8">
                  <c:v>15.8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1</c:v>
                </c:pt>
                <c:pt idx="1">
                  <c:v>8.3000000000000007</c:v>
                </c:pt>
                <c:pt idx="2">
                  <c:v>2</c:v>
                </c:pt>
                <c:pt idx="3">
                  <c:v>9</c:v>
                </c:pt>
                <c:pt idx="4">
                  <c:v>4.8</c:v>
                </c:pt>
                <c:pt idx="5">
                  <c:v>3</c:v>
                </c:pt>
                <c:pt idx="6">
                  <c:v>24.8</c:v>
                </c:pt>
                <c:pt idx="7">
                  <c:v>8.5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480064"/>
        <c:axId val="97481856"/>
      </c:barChart>
      <c:catAx>
        <c:axId val="9748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97481856"/>
        <c:crosses val="autoZero"/>
        <c:auto val="1"/>
        <c:lblAlgn val="ctr"/>
        <c:lblOffset val="100"/>
        <c:noMultiLvlLbl val="0"/>
      </c:catAx>
      <c:valAx>
        <c:axId val="97481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480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42</c:v>
                </c:pt>
                <c:pt idx="1">
                  <c:v>39.9</c:v>
                </c:pt>
                <c:pt idx="2">
                  <c:v>38.9</c:v>
                </c:pt>
                <c:pt idx="3">
                  <c:v>60.4</c:v>
                </c:pt>
                <c:pt idx="4">
                  <c:v>60.9</c:v>
                </c:pt>
                <c:pt idx="5">
                  <c:v>60.6</c:v>
                </c:pt>
                <c:pt idx="6">
                  <c:v>46</c:v>
                </c:pt>
                <c:pt idx="7">
                  <c:v>11.5</c:v>
                </c:pt>
                <c:pt idx="8">
                  <c:v>72.099999999999994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32</c:v>
                </c:pt>
                <c:pt idx="1">
                  <c:v>36.299999999999997</c:v>
                </c:pt>
                <c:pt idx="2">
                  <c:v>41.7</c:v>
                </c:pt>
                <c:pt idx="3">
                  <c:v>36.6</c:v>
                </c:pt>
                <c:pt idx="4">
                  <c:v>36.1</c:v>
                </c:pt>
                <c:pt idx="5">
                  <c:v>34</c:v>
                </c:pt>
                <c:pt idx="6">
                  <c:v>8</c:v>
                </c:pt>
                <c:pt idx="7">
                  <c:v>44.8</c:v>
                </c:pt>
                <c:pt idx="8">
                  <c:v>21.9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26</c:v>
                </c:pt>
                <c:pt idx="1">
                  <c:v>23.8</c:v>
                </c:pt>
                <c:pt idx="2">
                  <c:v>19.399999999999999</c:v>
                </c:pt>
                <c:pt idx="3">
                  <c:v>3</c:v>
                </c:pt>
                <c:pt idx="4">
                  <c:v>3</c:v>
                </c:pt>
                <c:pt idx="5">
                  <c:v>5.4</c:v>
                </c:pt>
                <c:pt idx="6">
                  <c:v>6</c:v>
                </c:pt>
                <c:pt idx="7">
                  <c:v>43.7</c:v>
                </c:pt>
                <c:pt idx="8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943936"/>
        <c:axId val="97945472"/>
      </c:barChart>
      <c:catAx>
        <c:axId val="97943936"/>
        <c:scaling>
          <c:orientation val="minMax"/>
        </c:scaling>
        <c:delete val="0"/>
        <c:axPos val="b"/>
        <c:majorTickMark val="out"/>
        <c:minorTickMark val="none"/>
        <c:tickLblPos val="nextTo"/>
        <c:crossAx val="97945472"/>
        <c:crosses val="autoZero"/>
        <c:auto val="1"/>
        <c:lblAlgn val="ctr"/>
        <c:lblOffset val="100"/>
        <c:noMultiLvlLbl val="0"/>
      </c:catAx>
      <c:valAx>
        <c:axId val="97945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943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43</c:v>
                </c:pt>
                <c:pt idx="1">
                  <c:v>35</c:v>
                </c:pt>
                <c:pt idx="2">
                  <c:v>31</c:v>
                </c:pt>
                <c:pt idx="3">
                  <c:v>25.3</c:v>
                </c:pt>
                <c:pt idx="4">
                  <c:v>36</c:v>
                </c:pt>
                <c:pt idx="5">
                  <c:v>32.200000000000003</c:v>
                </c:pt>
                <c:pt idx="6">
                  <c:v>31</c:v>
                </c:pt>
                <c:pt idx="7">
                  <c:v>25</c:v>
                </c:pt>
                <c:pt idx="8">
                  <c:v>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24</c:v>
                </c:pt>
                <c:pt idx="1">
                  <c:v>24</c:v>
                </c:pt>
                <c:pt idx="2">
                  <c:v>37</c:v>
                </c:pt>
                <c:pt idx="3">
                  <c:v>48</c:v>
                </c:pt>
                <c:pt idx="4">
                  <c:v>47</c:v>
                </c:pt>
                <c:pt idx="5">
                  <c:v>33.799999999999997</c:v>
                </c:pt>
                <c:pt idx="6">
                  <c:v>47</c:v>
                </c:pt>
                <c:pt idx="7">
                  <c:v>56</c:v>
                </c:pt>
                <c:pt idx="8">
                  <c:v>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33</c:v>
                </c:pt>
                <c:pt idx="1">
                  <c:v>41</c:v>
                </c:pt>
                <c:pt idx="2">
                  <c:v>32</c:v>
                </c:pt>
                <c:pt idx="3">
                  <c:v>26.7</c:v>
                </c:pt>
                <c:pt idx="4">
                  <c:v>17</c:v>
                </c:pt>
                <c:pt idx="5">
                  <c:v>34</c:v>
                </c:pt>
                <c:pt idx="6">
                  <c:v>22</c:v>
                </c:pt>
                <c:pt idx="7">
                  <c:v>19</c:v>
                </c:pt>
                <c:pt idx="8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971200"/>
        <c:axId val="97719040"/>
      </c:barChart>
      <c:catAx>
        <c:axId val="97971200"/>
        <c:scaling>
          <c:orientation val="minMax"/>
        </c:scaling>
        <c:delete val="0"/>
        <c:axPos val="b"/>
        <c:majorTickMark val="out"/>
        <c:minorTickMark val="none"/>
        <c:tickLblPos val="nextTo"/>
        <c:crossAx val="97719040"/>
        <c:crosses val="autoZero"/>
        <c:auto val="1"/>
        <c:lblAlgn val="ctr"/>
        <c:lblOffset val="100"/>
        <c:noMultiLvlLbl val="0"/>
      </c:catAx>
      <c:valAx>
        <c:axId val="97719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9712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38</c:v>
                </c:pt>
                <c:pt idx="1">
                  <c:v>40</c:v>
                </c:pt>
                <c:pt idx="2">
                  <c:v>75</c:v>
                </c:pt>
                <c:pt idx="3">
                  <c:v>65.7</c:v>
                </c:pt>
                <c:pt idx="4">
                  <c:v>83.3</c:v>
                </c:pt>
                <c:pt idx="5">
                  <c:v>55.9</c:v>
                </c:pt>
                <c:pt idx="6">
                  <c:v>66.7</c:v>
                </c:pt>
                <c:pt idx="7">
                  <c:v>38.299999999999997</c:v>
                </c:pt>
                <c:pt idx="8">
                  <c:v>62.5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28</c:v>
                </c:pt>
                <c:pt idx="1">
                  <c:v>26</c:v>
                </c:pt>
                <c:pt idx="2">
                  <c:v>18.100000000000001</c:v>
                </c:pt>
                <c:pt idx="3">
                  <c:v>15.1</c:v>
                </c:pt>
                <c:pt idx="4">
                  <c:v>12.1</c:v>
                </c:pt>
                <c:pt idx="5">
                  <c:v>25.7</c:v>
                </c:pt>
                <c:pt idx="6">
                  <c:v>11.6</c:v>
                </c:pt>
                <c:pt idx="7">
                  <c:v>25</c:v>
                </c:pt>
                <c:pt idx="8">
                  <c:v>17.5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ФЭМП</c:v>
                </c:pt>
                <c:pt idx="1">
                  <c:v>Познание</c:v>
                </c:pt>
                <c:pt idx="2">
                  <c:v>Коммуникация</c:v>
                </c:pt>
                <c:pt idx="3">
                  <c:v>Социализация</c:v>
                </c:pt>
                <c:pt idx="4">
                  <c:v>Чтение худож.  литературы</c:v>
                </c:pt>
                <c:pt idx="5">
                  <c:v>Худож. творч.</c:v>
                </c:pt>
                <c:pt idx="6">
                  <c:v>Труд</c:v>
                </c:pt>
                <c:pt idx="7">
                  <c:v>Физкульт.</c:v>
                </c:pt>
                <c:pt idx="8">
                  <c:v>Музыка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34</c:v>
                </c:pt>
                <c:pt idx="1">
                  <c:v>34</c:v>
                </c:pt>
                <c:pt idx="2">
                  <c:v>6.9</c:v>
                </c:pt>
                <c:pt idx="3">
                  <c:v>19.2</c:v>
                </c:pt>
                <c:pt idx="4">
                  <c:v>4.5999999999999996</c:v>
                </c:pt>
                <c:pt idx="5">
                  <c:v>18.399999999999999</c:v>
                </c:pt>
                <c:pt idx="6">
                  <c:v>21.7</c:v>
                </c:pt>
                <c:pt idx="7">
                  <c:v>36.700000000000003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763328"/>
        <c:axId val="97764864"/>
      </c:barChart>
      <c:catAx>
        <c:axId val="97763328"/>
        <c:scaling>
          <c:orientation val="minMax"/>
        </c:scaling>
        <c:delete val="0"/>
        <c:axPos val="b"/>
        <c:majorTickMark val="out"/>
        <c:minorTickMark val="none"/>
        <c:tickLblPos val="nextTo"/>
        <c:crossAx val="97764864"/>
        <c:crosses val="autoZero"/>
        <c:auto val="1"/>
        <c:lblAlgn val="ctr"/>
        <c:lblOffset val="100"/>
        <c:noMultiLvlLbl val="0"/>
      </c:catAx>
      <c:valAx>
        <c:axId val="97764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7633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0.39707</cdr:x>
      <cdr:y>0.36344</cdr:y>
    </cdr:from>
    <cdr:to>
      <cdr:x>0.5714</cdr:x>
      <cdr:y>0.52329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60253" y="1309687"/>
          <a:ext cx="108012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60%</a:t>
          </a:r>
          <a:endParaRPr lang="ru-RU" sz="3200" b="1" dirty="0"/>
        </a:p>
      </cdr:txBody>
    </cdr:sp>
  </cdr:relSizeAnchor>
  <cdr:relSizeAnchor xmlns:cdr="http://schemas.openxmlformats.org/drawingml/2006/chartDrawing">
    <cdr:from>
      <cdr:x>0.22275</cdr:x>
      <cdr:y>0</cdr:y>
    </cdr:from>
    <cdr:to>
      <cdr:x>0.39707</cdr:x>
      <cdr:y>0.25383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5885" y="0"/>
          <a:ext cx="1131522" cy="720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15%</a:t>
          </a:r>
          <a:endParaRPr lang="ru-RU" sz="3200" b="1" dirty="0"/>
        </a:p>
      </cdr:txBody>
    </cdr:sp>
  </cdr:relSizeAnchor>
  <cdr:relSizeAnchor xmlns:cdr="http://schemas.openxmlformats.org/drawingml/2006/chartDrawing">
    <cdr:from>
      <cdr:x>0.07166</cdr:x>
      <cdr:y>0.1523</cdr:y>
    </cdr:from>
    <cdr:to>
      <cdr:x>0.26923</cdr:x>
      <cdr:y>0.38074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150" y="432049"/>
          <a:ext cx="1282439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25%</a:t>
          </a:r>
          <a:endParaRPr lang="ru-RU" sz="3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463F1-CDB8-4EC7-ADD6-DEA294AD19D6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544F8-F479-4CDF-9700-C0C5B2699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3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27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Тематика общих родительских собраний тоже была направлена на создание единого пространства по укреплению здоровья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52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76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Вторая задача: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Совершенствовать способы, формы и средства коррекционной работы по развитию речи и коммуникационного поведения. </a:t>
            </a:r>
            <a:r>
              <a:rPr lang="ru-RU" sz="1600" dirty="0" smtClean="0"/>
              <a:t>Методическая работа и повышение квалификации по данному направлению через консультации, семинары и </a:t>
            </a:r>
            <a:r>
              <a:rPr lang="ru-RU" sz="1600" dirty="0" err="1" smtClean="0"/>
              <a:t>пед</a:t>
            </a:r>
            <a:r>
              <a:rPr lang="ru-RU" sz="1600" dirty="0" smtClean="0"/>
              <a:t>. советы. </a:t>
            </a:r>
            <a:endParaRPr lang="ru-RU" sz="16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37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Продолжаем  изучать ФГОС ДО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710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98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Проект занял около 4 месяцев. Итогами проекта стали выставка творческих работ воспитанников и родителей</a:t>
            </a:r>
            <a:r>
              <a:rPr lang="ru-RU" sz="1400" baseline="0" dirty="0" smtClean="0"/>
              <a:t> и</a:t>
            </a:r>
            <a:r>
              <a:rPr lang="ru-RU" sz="1400" dirty="0" smtClean="0"/>
              <a:t> спортивный праздник. </a:t>
            </a:r>
            <a:r>
              <a:rPr lang="ru-RU" sz="1400" baseline="0" dirty="0" smtClean="0"/>
              <a:t> Презентация с</a:t>
            </a:r>
            <a:r>
              <a:rPr lang="ru-RU" sz="1400" dirty="0" smtClean="0"/>
              <a:t>портивного праздника, представленного Жуковой Ириной Петровной,</a:t>
            </a:r>
            <a:r>
              <a:rPr lang="ru-RU" sz="1400" baseline="0" dirty="0" smtClean="0"/>
              <a:t> получила диплом победителя первой степени на всероссийском интернет-конкурсе педагогического мастерства.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840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На протяжении 5 недель наши педагоги были наставниками для 6 студенток факультета психологии ПГУ. Для всех педагогов, работающих на группах, куда пришли практиканты, это была большая нагрузка, потому что никто не отнёсся к этому виду деятельности</a:t>
            </a:r>
            <a:r>
              <a:rPr lang="ru-RU" sz="1400" baseline="0" dirty="0" smtClean="0"/>
              <a:t> формально, а наоборот – поставили своей целью дать практический опыт, поделиться знаниями.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37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ППРС детского сада постоянно обновляется и пополняется благодаря усилиям Ирины Александровны</a:t>
            </a:r>
          </a:p>
          <a:p>
            <a:r>
              <a:rPr lang="ru-RU" sz="1400" dirty="0" smtClean="0"/>
              <a:t>Приобретены книги и методические пособия</a:t>
            </a:r>
            <a:r>
              <a:rPr lang="ru-RU" sz="1400" baseline="0" dirty="0" smtClean="0"/>
              <a:t>, игрушки, спортивное оборудование на сумму 90 тыс. рублей</a:t>
            </a:r>
          </a:p>
          <a:p>
            <a:r>
              <a:rPr lang="ru-RU" sz="1400" baseline="0" dirty="0" smtClean="0"/>
              <a:t>Оснащены кабинеты педагогов и администрации оргтехникой и канцтоварами на 100 </a:t>
            </a:r>
            <a:r>
              <a:rPr lang="ru-RU" sz="1400" baseline="0" err="1" smtClean="0"/>
              <a:t>тыс</a:t>
            </a:r>
            <a:r>
              <a:rPr lang="ru-RU" sz="1400" baseline="0" smtClean="0"/>
              <a:t>. руб</a:t>
            </a:r>
            <a:endParaRPr lang="ru-RU" sz="1400" baseline="0" dirty="0" smtClean="0"/>
          </a:p>
          <a:p>
            <a:r>
              <a:rPr lang="ru-RU" sz="1400" dirty="0" smtClean="0"/>
              <a:t>При</a:t>
            </a:r>
            <a:r>
              <a:rPr lang="ru-RU" sz="1400" baseline="0" dirty="0" smtClean="0"/>
              <a:t> помощи родителей и администрации п</a:t>
            </a:r>
            <a:r>
              <a:rPr lang="ru-RU" sz="1400" dirty="0" smtClean="0"/>
              <a:t>ереоборудованы, украшены и озеленены прогулочные участки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8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3 задача:</a:t>
            </a:r>
            <a:r>
              <a:rPr lang="ru-RU" sz="1600" baseline="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Совершенствовать профессиональную компетентность педагогов в работе по психолого-педагогическому сопровождению семьи в воспитании дошкольника.</a:t>
            </a:r>
            <a:endParaRPr lang="ru-RU" sz="16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05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На этом педсовете обсуждались</a:t>
            </a:r>
            <a:r>
              <a:rPr lang="ru-RU" sz="1600" baseline="0" dirty="0" smtClean="0"/>
              <a:t> не только  проблемы взаимодействия сада и семьи, но найдены пути решения этих проблем. Был подведён итог опыта взаимодействия с родителями через реализацию творческого проекта «Великой Победе посвящается», в котором семьи участвовали во всех направлениях работы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26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852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Повышение квалификации, профессионализма педагогов – необходимое условие для успешной реализации всех поставленных задач.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31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20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25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1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33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Городское методическое объединение воспитателей коррекционных детских садов на базе</a:t>
            </a:r>
            <a:r>
              <a:rPr lang="ru-RU" sz="1400" baseline="0" dirty="0" smtClean="0"/>
              <a:t> МБДОУ 17</a:t>
            </a:r>
          </a:p>
          <a:p>
            <a:r>
              <a:rPr lang="ru-RU" sz="1400" baseline="0" dirty="0" smtClean="0"/>
              <a:t>Встреча с коллегами из ЦЛП, знакомство с системой нашей работы</a:t>
            </a:r>
          </a:p>
          <a:p>
            <a:r>
              <a:rPr lang="ru-RU" sz="1400" baseline="0" dirty="0" smtClean="0"/>
              <a:t>Выездные семинары по обмену опытом</a:t>
            </a:r>
          </a:p>
          <a:p>
            <a:r>
              <a:rPr lang="ru-RU" sz="1400" baseline="0" dirty="0" smtClean="0"/>
              <a:t>Участие в конкурсе профессионального мастерства «Воспитатель года – 2015» городской и областной этапы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47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ГБОУ «Специальная (коррекционная) общеобразовательная школа №1», МОУ «Гуманитарный лицей №15», Псковским государственным университетом,, ГБОУ «Центр лечебной педагогики», МБОУ «Центр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ППРиК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МБОУ «Средняя общеобразовательная школа №9», магазином игрушек «Планета детства», </a:t>
            </a:r>
          </a:p>
          <a:p>
            <a:pPr lvl="0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Псковским мобильным планетарием.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84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«Моя малая родина», осенний праздник «В гостях и Маши и Дуняши», новогодние утренники, «Широкая Масленица», День</a:t>
            </a:r>
            <a:r>
              <a:rPr lang="ru-RU" sz="1600" baseline="0" dirty="0" smtClean="0"/>
              <a:t> защитников Отечества,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42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Встреча весны и 8 марта, праздник посвящённый Дню Победы и выпускной бал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646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60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Ни одну из этих задач нельзя решить единовременно, и пути их решения тесно взаимосвязаны. Но тем не менее, нам необходимо оценить проделанную работу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470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21 воспитанник</a:t>
            </a:r>
            <a:r>
              <a:rPr lang="ru-RU" sz="1600" baseline="0" dirty="0" smtClean="0"/>
              <a:t> выведены комиссией из детского сада в школу с показателями, значительно превышающими уровень, зафиксированный предыдущими комиссиями.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90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133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31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0275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8344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1492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193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67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827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05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Задача</a:t>
            </a:r>
            <a:r>
              <a:rPr lang="ru-RU" sz="1600" baseline="0" dirty="0" smtClean="0"/>
              <a:t> по созданию единого пространства, направленного на с</a:t>
            </a:r>
            <a:r>
              <a:rPr lang="ru-RU" sz="1600" dirty="0" smtClean="0"/>
              <a:t>охранение и укрепление здоровья, была поставлена на </a:t>
            </a:r>
            <a:r>
              <a:rPr lang="ru-RU" sz="1600" dirty="0" err="1" smtClean="0"/>
              <a:t>пед</a:t>
            </a:r>
            <a:r>
              <a:rPr lang="ru-RU" sz="1600" dirty="0" smtClean="0"/>
              <a:t>. Совете в сентябре 2014 г. Работа началась с мониторинга заболеваемости и диагностики. Цель: Разработка индивидуальных маршрутов коррекционной помощи воспитанникам ДОУ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440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43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569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Методическая работа и повышение квалификации в данном направлении в ДОУ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95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Немало внимания было</a:t>
            </a:r>
            <a:r>
              <a:rPr lang="ru-RU" baseline="0" dirty="0" smtClean="0"/>
              <a:t> уделено спортивным праздникам и развлечениям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222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Дни здоровья стали традицией нашего сада.</a:t>
            </a:r>
            <a:r>
              <a:rPr lang="ru-RU" sz="1600" baseline="0" dirty="0" smtClean="0"/>
              <a:t> Начиная со встречи детей и до ухода их из детского сада в игровой форме педагоги знакомят детей с азами здорового образа жизни и безопасности.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760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aseline="0" dirty="0" smtClean="0"/>
              <a:t>Яркий, красочный, запоминающийся праздник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71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132856"/>
            <a:ext cx="6694553" cy="26014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Отчёт по итогам работы </a:t>
            </a:r>
            <a:br>
              <a:rPr lang="ru-RU" sz="4400" b="1" dirty="0" smtClean="0"/>
            </a:br>
            <a:r>
              <a:rPr lang="ru-RU" sz="4400" b="1" dirty="0" smtClean="0"/>
              <a:t>МБДОУ «Детский сад компенсирующего вида №17»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013176"/>
            <a:ext cx="6400800" cy="1752600"/>
          </a:xfrm>
        </p:spPr>
        <p:txBody>
          <a:bodyPr/>
          <a:lstStyle/>
          <a:p>
            <a:pPr algn="ctr"/>
            <a:r>
              <a:rPr lang="ru-RU" dirty="0" smtClean="0"/>
              <a:t>2014-2015 учебный год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2" y="4653136"/>
            <a:ext cx="2624801" cy="175182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451159"/>
              </p:ext>
            </p:extLst>
          </p:nvPr>
        </p:nvGraphicFramePr>
        <p:xfrm>
          <a:off x="1187624" y="561256"/>
          <a:ext cx="7704856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7704856"/>
              </a:tblGrid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 бюджетное дошкольное образовательное учреждение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«детский сад </a:t>
                      </a:r>
                      <a:r>
                        <a:rPr lang="ru-RU" sz="1200" b="1" cap="all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комПЕНСИРУЮЩЕГО</a:t>
                      </a:r>
                      <a:r>
                        <a:rPr lang="ru-RU" sz="1200" b="1" cap="all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вида № 17»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"/>
                        </a:rPr>
                        <a:t>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Плехановский посад, д.69</a:t>
                      </a:r>
                      <a:r>
                        <a:rPr lang="de-DE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г. Псков, 180004</a:t>
                      </a:r>
                      <a:r>
                        <a:rPr lang="de-DE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</a:t>
                      </a:r>
                      <a:r>
                        <a:rPr lang="de-DE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(8112)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73-89-85;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        Факс:73-89-91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"/>
                        </a:rPr>
                        <a:t></a:t>
                      </a:r>
                      <a:r>
                        <a:rPr lang="de-DE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e-mail</a:t>
                      </a:r>
                      <a:r>
                        <a:rPr lang="de-DE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org2014@pskovedu.ru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79912" y="299646"/>
            <a:ext cx="25795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АДМИНИСТРАЦИЯ ГОРОДА ПСКОВА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/>
                <a:ea typeface="Times New Roman"/>
              </a:rPr>
              <a:t>Общие родительские собрания: </a:t>
            </a:r>
          </a:p>
          <a:p>
            <a:pPr marL="82296" indent="0" algn="r"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«</a:t>
            </a:r>
            <a:r>
              <a:rPr lang="ru-RU" sz="2800" dirty="0">
                <a:latin typeface="Times New Roman"/>
                <a:ea typeface="Times New Roman"/>
              </a:rPr>
              <a:t>Сохранение и укрепление всех компонентов здоровья дошкольников в саду и дома</a:t>
            </a:r>
            <a:r>
              <a:rPr lang="ru-RU" sz="2800" dirty="0" smtClean="0">
                <a:latin typeface="Times New Roman"/>
                <a:ea typeface="Times New Roman"/>
              </a:rPr>
              <a:t>» </a:t>
            </a:r>
            <a:r>
              <a:rPr lang="ru-RU" sz="2800" i="1" dirty="0" smtClean="0">
                <a:latin typeface="Times New Roman"/>
                <a:ea typeface="Times New Roman"/>
              </a:rPr>
              <a:t>(октябрь) </a:t>
            </a:r>
            <a:r>
              <a:rPr lang="ru-RU" sz="2800" dirty="0" smtClean="0">
                <a:latin typeface="Times New Roman"/>
                <a:ea typeface="Times New Roman"/>
              </a:rPr>
              <a:t>и «Возрастные особенности дошкольников» </a:t>
            </a:r>
            <a:r>
              <a:rPr lang="ru-RU" sz="2800" i="1" dirty="0" smtClean="0">
                <a:latin typeface="Times New Roman"/>
                <a:ea typeface="Times New Roman"/>
              </a:rPr>
              <a:t>(май)</a:t>
            </a:r>
          </a:p>
          <a:p>
            <a:pPr marL="82296" indent="0">
              <a:buNone/>
            </a:pP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4123432" cy="30925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5047295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Мастер-класс по </a:t>
            </a:r>
            <a:r>
              <a:rPr lang="ru-RU" dirty="0" err="1" smtClean="0"/>
              <a:t>логоритмике</a:t>
            </a:r>
            <a:r>
              <a:rPr lang="ru-RU" dirty="0" smtClean="0"/>
              <a:t> для родителей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3" y="2185479"/>
            <a:ext cx="3943322" cy="26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Дополнительные услуги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3064384" cy="4800600"/>
          </a:xfrm>
        </p:spPr>
        <p:txBody>
          <a:bodyPr>
            <a:normAutofit/>
          </a:bodyPr>
          <a:lstStyle/>
          <a:p>
            <a:r>
              <a:rPr lang="ru-RU" dirty="0" smtClean="0"/>
              <a:t>Логопедия</a:t>
            </a:r>
          </a:p>
          <a:p>
            <a:pPr marL="82296" indent="0">
              <a:buNone/>
            </a:pPr>
            <a:r>
              <a:rPr lang="ru-RU" sz="1800" dirty="0" smtClean="0"/>
              <a:t>49 воспитанников посещали по 8-9 занятий в месяц</a:t>
            </a:r>
            <a:endParaRPr lang="ru-RU" sz="1800" dirty="0"/>
          </a:p>
          <a:p>
            <a:pPr marL="82296" indent="0">
              <a:buNone/>
            </a:pPr>
            <a:r>
              <a:rPr lang="ru-RU" sz="1400" dirty="0" smtClean="0"/>
              <a:t>Педагоги: учителя-дефектологи </a:t>
            </a:r>
            <a:r>
              <a:rPr lang="ru-RU" sz="1400" dirty="0" err="1" smtClean="0"/>
              <a:t>Ихалайнен</a:t>
            </a:r>
            <a:r>
              <a:rPr lang="ru-RU" sz="1400" dirty="0" smtClean="0"/>
              <a:t> А.Е., Павлова С.Е., </a:t>
            </a:r>
            <a:r>
              <a:rPr lang="ru-RU" sz="1400" dirty="0" err="1" smtClean="0"/>
              <a:t>Шкирмант</a:t>
            </a:r>
            <a:r>
              <a:rPr lang="ru-RU" sz="1400" dirty="0" smtClean="0"/>
              <a:t> О.Г.</a:t>
            </a:r>
          </a:p>
          <a:p>
            <a:r>
              <a:rPr lang="ru-RU" dirty="0" err="1" smtClean="0"/>
              <a:t>Логоритмика</a:t>
            </a:r>
            <a:endParaRPr lang="ru-RU" dirty="0" smtClean="0"/>
          </a:p>
          <a:p>
            <a:pPr marL="82296" indent="0">
              <a:buNone/>
            </a:pPr>
            <a:r>
              <a:rPr lang="ru-RU" sz="1900" dirty="0" smtClean="0"/>
              <a:t>27 воспитанников посещали по 8 занятий в месяц</a:t>
            </a:r>
            <a:endParaRPr lang="ru-RU" sz="1900" dirty="0"/>
          </a:p>
          <a:p>
            <a:pPr marL="82296" indent="0">
              <a:buNone/>
            </a:pPr>
            <a:r>
              <a:rPr lang="ru-RU" sz="1500" dirty="0" smtClean="0"/>
              <a:t>Педагог: учитель-дефектолог Попова Д.В.</a:t>
            </a:r>
            <a:endParaRPr lang="ru-RU" sz="1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043312" cy="2020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9040"/>
            <a:ext cx="316951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Консультации для педагогов: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Подготовка и проведение диагностики воспитанников </a:t>
            </a:r>
            <a:r>
              <a:rPr lang="ru-RU" dirty="0" smtClean="0"/>
              <a:t> </a:t>
            </a:r>
            <a:r>
              <a:rPr lang="ru-RU" i="1" dirty="0"/>
              <a:t>/сентябрь/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Создание благоприятной развивающей среды и диагностика игровых потребностей </a:t>
            </a:r>
            <a:r>
              <a:rPr lang="ru-RU" dirty="0" smtClean="0"/>
              <a:t>детей  </a:t>
            </a:r>
            <a:r>
              <a:rPr lang="ru-RU" i="1" dirty="0" smtClean="0"/>
              <a:t>/ноябрь</a:t>
            </a:r>
            <a:r>
              <a:rPr lang="ru-RU" i="1" dirty="0"/>
              <a:t>/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- Как надо воспитывать слабо-одарённых </a:t>
            </a:r>
            <a:r>
              <a:rPr lang="ru-RU" dirty="0" smtClean="0"/>
              <a:t>детей </a:t>
            </a:r>
            <a:r>
              <a:rPr lang="ru-RU" i="1" dirty="0" smtClean="0"/>
              <a:t>/январь</a:t>
            </a:r>
            <a:r>
              <a:rPr lang="ru-RU" i="1" dirty="0"/>
              <a:t>/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- Речевое взаимодействие педагога и ребёнка с аутизмом на занятиях по развитию изобразительной деятельности. </a:t>
            </a:r>
          </a:p>
          <a:p>
            <a:pPr marL="0" indent="0">
              <a:buNone/>
            </a:pPr>
            <a:r>
              <a:rPr lang="ru-RU" i="1" dirty="0"/>
              <a:t>/март/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886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Задача 2.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4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Педагогический совет  </a:t>
            </a:r>
            <a:r>
              <a:rPr lang="ru-RU" sz="2800" i="1" dirty="0" smtClean="0"/>
              <a:t>17.12.2014 г.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2773288"/>
          </a:xfrm>
        </p:spPr>
        <p:txBody>
          <a:bodyPr>
            <a:normAutofit/>
          </a:bodyPr>
          <a:lstStyle/>
          <a:p>
            <a:r>
              <a:rPr lang="ru-RU" sz="2400" dirty="0"/>
              <a:t>Целевые ориентиры дошкольного образования в коррекционной работе воспитателей и дефектологов с детьми с интеллектуальной недостаточностью.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2188853" cy="3888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80928"/>
            <a:ext cx="2026715" cy="36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575655"/>
            <a:ext cx="2257818" cy="40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71420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Семинар–практикум «Организация </a:t>
            </a:r>
            <a:r>
              <a:rPr lang="ru-RU" sz="2800" dirty="0"/>
              <a:t>театрализованной деятельности в </a:t>
            </a:r>
            <a:r>
              <a:rPr lang="ru-RU" sz="2800" dirty="0" smtClean="0"/>
              <a:t>ДОУ».                           22.01.2015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3508955" cy="23412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61048"/>
            <a:ext cx="4102170" cy="2737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09" y="1700808"/>
            <a:ext cx="3590674" cy="239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Семинар-практикум</a:t>
            </a:r>
            <a:r>
              <a:rPr lang="ru-RU" sz="2800" dirty="0"/>
              <a:t>: «Проектная деятельность в ДОУ как способ развития коммуникативных навыков у дошкольников</a:t>
            </a:r>
            <a:r>
              <a:rPr lang="ru-RU" sz="2800" dirty="0" smtClean="0"/>
              <a:t>».  11.02.2015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22154"/>
            <a:ext cx="3636976" cy="2426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18" y="3933056"/>
            <a:ext cx="3816424" cy="254638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15616" y="4221088"/>
            <a:ext cx="3784464" cy="254224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Презентация образовательного долгосрочного проекта «Космос», реализованного группой «Солнышко»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649"/>
            <a:ext cx="2073212" cy="28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Практика студентов ПГУ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245907" cy="2917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00246"/>
            <a:ext cx="4018562" cy="2667953"/>
          </a:xfrm>
          <a:prstGeom prst="rect">
            <a:avLst/>
          </a:prstGeom>
        </p:spPr>
      </p:pic>
      <p:pic>
        <p:nvPicPr>
          <p:cNvPr id="1026" name="Picture 2" descr="C:\Documents and Settings\Марина Ивановна\Рабочий стол\для отчёта\pC997yENC0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4" y="3771625"/>
            <a:ext cx="3835400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9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Мониторинг и пополнение </a:t>
            </a:r>
            <a:r>
              <a:rPr lang="ru-RU" sz="2800" dirty="0" smtClean="0"/>
              <a:t>развивающей предметно-пространственной среды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156491" cy="2773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2976"/>
            <a:ext cx="4180355" cy="317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836712"/>
            <a:ext cx="7498080" cy="48006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Консультации: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Знакомство с методическими новинками.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- </a:t>
            </a:r>
            <a:r>
              <a:rPr lang="ru-RU" dirty="0">
                <a:latin typeface="Times New Roman"/>
                <a:ea typeface="Times New Roman"/>
              </a:rPr>
              <a:t>Обзор статей журнала «Воспитание и обучение детей с нарушениями развития» за 2013, I полугодие 2014 г.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- Обзор статей журнала «Справочник педагога-психолога» за 2014 г.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- Технология </a:t>
            </a:r>
            <a:r>
              <a:rPr lang="ru-RU" dirty="0" err="1">
                <a:latin typeface="Times New Roman"/>
                <a:ea typeface="Times New Roman"/>
              </a:rPr>
              <a:t>фасилитации</a:t>
            </a:r>
            <a:r>
              <a:rPr lang="ru-RU" dirty="0">
                <a:latin typeface="Times New Roman"/>
                <a:ea typeface="Times New Roman"/>
              </a:rPr>
              <a:t> как подход к построению эффективного взаимодействия субъектов ДОО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/октябрь/</a:t>
            </a:r>
          </a:p>
          <a:p>
            <a:pPr marL="0" indent="0">
              <a:spcAft>
                <a:spcPts val="0"/>
              </a:spcAft>
              <a:buNone/>
            </a:pP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Семинар-практикум:</a:t>
            </a:r>
            <a:endParaRPr lang="ru-RU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</a:rPr>
              <a:t>Новые формы взаимодействия родителей, детей, педагогов </a:t>
            </a:r>
            <a:r>
              <a:rPr lang="ru-RU" dirty="0" smtClean="0">
                <a:latin typeface="Times New Roman"/>
                <a:ea typeface="Calibri"/>
              </a:rPr>
              <a:t>     /</a:t>
            </a:r>
            <a:r>
              <a:rPr lang="ru-RU" i="1" dirty="0" smtClean="0">
                <a:latin typeface="Times New Roman"/>
                <a:ea typeface="Calibri"/>
              </a:rPr>
              <a:t>11.02.2015</a:t>
            </a:r>
            <a:r>
              <a:rPr lang="ru-RU" dirty="0" smtClean="0">
                <a:latin typeface="Times New Roman"/>
                <a:ea typeface="Calibri"/>
              </a:rPr>
              <a:t>/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Задача 3.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4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Педсовет 31.03.2015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7498080" cy="4800600"/>
          </a:xfrm>
        </p:spPr>
        <p:txBody>
          <a:bodyPr>
            <a:normAutofit/>
          </a:bodyPr>
          <a:lstStyle/>
          <a:p>
            <a:r>
              <a:rPr lang="ru-RU" sz="2400" dirty="0"/>
              <a:t>Построение партнёрских отношений между семьями воспитанников и детским садом (в рамках реализации новых положений </a:t>
            </a:r>
            <a:r>
              <a:rPr lang="ru-RU" sz="2400" dirty="0" smtClean="0"/>
              <a:t>законодательства </a:t>
            </a:r>
            <a:r>
              <a:rPr lang="ru-RU" sz="2400" dirty="0"/>
              <a:t>в образовании</a:t>
            </a:r>
            <a:r>
              <a:rPr lang="ru-RU" sz="2400" dirty="0" smtClean="0"/>
              <a:t>)</a:t>
            </a:r>
          </a:p>
          <a:p>
            <a:pPr marL="82296" indent="0">
              <a:buNone/>
            </a:pP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8" y="2708920"/>
            <a:ext cx="3768419" cy="282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66124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Опыт проектного взаимодействия с родителями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456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конец 2014-2015 уч.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28800"/>
            <a:ext cx="6563072" cy="2764904"/>
          </a:xfrm>
        </p:spPr>
        <p:txBody>
          <a:bodyPr>
            <a:normAutofit/>
          </a:bodyPr>
          <a:lstStyle/>
          <a:p>
            <a:pPr marL="274320" lvl="0" indent="-274320"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400" dirty="0" smtClean="0">
                <a:solidFill>
                  <a:prstClr val="black"/>
                </a:solidFill>
                <a:latin typeface="Arial"/>
              </a:rPr>
              <a:t>ДОУ </a:t>
            </a:r>
            <a:r>
              <a:rPr lang="ru-RU" sz="2400" dirty="0">
                <a:solidFill>
                  <a:prstClr val="black"/>
                </a:solidFill>
                <a:latin typeface="Arial"/>
              </a:rPr>
              <a:t>посещает 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72</a:t>
            </a:r>
            <a:r>
              <a:rPr lang="ru-RU" sz="2400" dirty="0" smtClean="0">
                <a:solidFill>
                  <a:prstClr val="black"/>
                </a:solidFill>
                <a:latin typeface="Arial"/>
              </a:rPr>
              <a:t> воспитанника, </a:t>
            </a:r>
            <a:r>
              <a:rPr lang="ru-RU" sz="2400" dirty="0">
                <a:solidFill>
                  <a:prstClr val="black"/>
                </a:solidFill>
                <a:latin typeface="Arial"/>
              </a:rPr>
              <a:t>среди которых:</a:t>
            </a:r>
          </a:p>
          <a:p>
            <a:pPr marL="274320" lvl="0" indent="-274320"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Arial"/>
              </a:rPr>
              <a:t>53</a:t>
            </a:r>
            <a:r>
              <a:rPr lang="ru-RU" sz="2400" dirty="0" smtClean="0">
                <a:solidFill>
                  <a:prstClr val="black"/>
                </a:solidFill>
                <a:latin typeface="Arial"/>
              </a:rPr>
              <a:t> ребёнка - </a:t>
            </a:r>
            <a:r>
              <a:rPr lang="ru-RU" sz="2400" dirty="0">
                <a:solidFill>
                  <a:prstClr val="black"/>
                </a:solidFill>
                <a:latin typeface="Arial"/>
              </a:rPr>
              <a:t>имеют инвалидность (</a:t>
            </a:r>
            <a:r>
              <a:rPr lang="ru-RU" sz="2400" dirty="0" smtClean="0">
                <a:solidFill>
                  <a:prstClr val="black"/>
                </a:solidFill>
                <a:latin typeface="Arial"/>
              </a:rPr>
              <a:t>74%), </a:t>
            </a:r>
            <a:endParaRPr lang="ru-RU" sz="2400" dirty="0">
              <a:solidFill>
                <a:prstClr val="black"/>
              </a:solidFill>
              <a:latin typeface="Arial"/>
            </a:endParaRPr>
          </a:p>
          <a:p>
            <a:pPr marL="274320" lvl="0" indent="-274320"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400" b="1" dirty="0">
                <a:solidFill>
                  <a:srgbClr val="7030A0"/>
                </a:solidFill>
                <a:latin typeface="Arial"/>
              </a:rPr>
              <a:t> 4</a:t>
            </a:r>
            <a:r>
              <a:rPr lang="ru-RU" sz="2400" dirty="0">
                <a:solidFill>
                  <a:prstClr val="black"/>
                </a:solidFill>
                <a:latin typeface="Arial"/>
              </a:rPr>
              <a:t> ребенка  - социальные сироты (</a:t>
            </a:r>
            <a:r>
              <a:rPr lang="ru-RU" sz="2400" dirty="0" smtClean="0">
                <a:solidFill>
                  <a:prstClr val="black"/>
                </a:solidFill>
                <a:latin typeface="Arial"/>
              </a:rPr>
              <a:t>5,6%), </a:t>
            </a:r>
            <a:endParaRPr lang="ru-RU" sz="2400" dirty="0">
              <a:solidFill>
                <a:prstClr val="black"/>
              </a:solidFill>
              <a:latin typeface="Arial"/>
            </a:endParaRPr>
          </a:p>
          <a:p>
            <a:pPr marL="274320" lvl="0" indent="-274320"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Arial"/>
              </a:rPr>
              <a:t>9</a:t>
            </a:r>
            <a:r>
              <a:rPr lang="ru-RU" sz="2400" dirty="0">
                <a:solidFill>
                  <a:prstClr val="black"/>
                </a:solidFill>
                <a:latin typeface="Arial"/>
              </a:rPr>
              <a:t> детей - из многодетных семей (</a:t>
            </a:r>
            <a:r>
              <a:rPr lang="ru-RU" sz="2400" dirty="0" smtClean="0">
                <a:solidFill>
                  <a:prstClr val="black"/>
                </a:solidFill>
                <a:latin typeface="Arial"/>
              </a:rPr>
              <a:t>12,5%).</a:t>
            </a:r>
            <a:endParaRPr lang="ru-RU" sz="2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46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Наставничество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307322"/>
              </p:ext>
            </p:extLst>
          </p:nvPr>
        </p:nvGraphicFramePr>
        <p:xfrm>
          <a:off x="611560" y="1844824"/>
          <a:ext cx="7859390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695"/>
                <a:gridCol w="3929695"/>
              </a:tblGrid>
              <a:tr h="409809"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Молодой специалист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Педагог-наставник</a:t>
                      </a:r>
                      <a:endParaRPr lang="ru-RU" dirty="0"/>
                    </a:p>
                  </a:txBody>
                  <a:tcPr/>
                </a:tc>
              </a:tr>
              <a:tr h="1010487">
                <a:tc>
                  <a:txBody>
                    <a:bodyPr/>
                    <a:lstStyle/>
                    <a:p>
                      <a:r>
                        <a:rPr lang="ru-RU" dirty="0" smtClean="0"/>
                        <a:t>Афанасьева Ирина Олеговна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Жукова Ирина Петровна, </a:t>
                      </a:r>
                      <a:r>
                        <a:rPr lang="ru-RU" i="1" dirty="0" smtClean="0"/>
                        <a:t>воспитатель высшей квалификационной категории</a:t>
                      </a:r>
                      <a:endParaRPr lang="ru-RU" i="1" dirty="0"/>
                    </a:p>
                  </a:txBody>
                  <a:tcPr/>
                </a:tc>
              </a:tr>
              <a:tr h="1010487">
                <a:tc>
                  <a:txBody>
                    <a:bodyPr/>
                    <a:lstStyle/>
                    <a:p>
                      <a:r>
                        <a:rPr lang="ru-RU" dirty="0" smtClean="0"/>
                        <a:t>Пояркова Анастасия Константиновна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Иванова Дарья Михайловна, </a:t>
                      </a:r>
                      <a:r>
                        <a:rPr lang="ru-RU" i="1" dirty="0" smtClean="0"/>
                        <a:t>учитель-дефектолог высшей квалификационной категории</a:t>
                      </a:r>
                      <a:endParaRPr lang="ru-RU" i="1" dirty="0"/>
                    </a:p>
                  </a:txBody>
                  <a:tcPr/>
                </a:tc>
              </a:tr>
              <a:tr h="1313633">
                <a:tc>
                  <a:txBody>
                    <a:bodyPr/>
                    <a:lstStyle/>
                    <a:p>
                      <a:r>
                        <a:rPr lang="ru-RU" dirty="0" smtClean="0"/>
                        <a:t>Осипова Светлана Станиславовна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Воронина Марина </a:t>
                      </a:r>
                      <a:r>
                        <a:rPr lang="ru-RU" dirty="0" err="1" smtClean="0"/>
                        <a:t>Равилевна</a:t>
                      </a:r>
                      <a:r>
                        <a:rPr lang="ru-RU" dirty="0" smtClean="0"/>
                        <a:t>, </a:t>
                      </a:r>
                      <a:r>
                        <a:rPr lang="ru-RU" i="1" dirty="0" smtClean="0"/>
                        <a:t>воспитатель высшей квалификационной категории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8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23622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9</a:t>
            </a:r>
            <a:r>
              <a:rPr lang="ru-RU" sz="2400" b="1" dirty="0" smtClean="0"/>
              <a:t> педагогов подтвердили или получили высшую квалификационную категорию</a:t>
            </a:r>
            <a:br>
              <a:rPr lang="ru-RU" sz="2400" b="1" dirty="0" smtClean="0"/>
            </a:br>
            <a:r>
              <a:rPr lang="ru-RU" sz="2400" b="1" dirty="0" smtClean="0"/>
              <a:t>2 педагога получили первую квалификационную категорию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565941"/>
              </p:ext>
            </p:extLst>
          </p:nvPr>
        </p:nvGraphicFramePr>
        <p:xfrm>
          <a:off x="1331640" y="3429000"/>
          <a:ext cx="6491064" cy="28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5856" y="1886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2014-2015 учебном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5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844689"/>
              </p:ext>
            </p:extLst>
          </p:nvPr>
        </p:nvGraphicFramePr>
        <p:xfrm>
          <a:off x="1403648" y="1628800"/>
          <a:ext cx="742716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18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Участие в конкурсах  разного уровня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8229600" cy="4525963"/>
          </a:xfrm>
        </p:spPr>
        <p:txBody>
          <a:bodyPr/>
          <a:lstStyle/>
          <a:p>
            <a:r>
              <a:rPr lang="ru-RU" dirty="0" smtClean="0"/>
              <a:t>Муниципальный уровень – 7 участников</a:t>
            </a:r>
          </a:p>
          <a:p>
            <a:r>
              <a:rPr lang="ru-RU" dirty="0" smtClean="0"/>
              <a:t>Областной уровень – 4 участника</a:t>
            </a:r>
          </a:p>
          <a:p>
            <a:r>
              <a:rPr lang="ru-RU" dirty="0" smtClean="0"/>
              <a:t>Всероссийский уровень (в том числе интернет-конкурсы) – 33 участника</a:t>
            </a:r>
          </a:p>
          <a:p>
            <a:r>
              <a:rPr lang="ru-RU" dirty="0" smtClean="0"/>
              <a:t>Международный уровень – 1 участник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40089"/>
            <a:ext cx="1858398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61792"/>
            <a:ext cx="2010024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72070"/>
            <a:ext cx="1791242" cy="24634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86473"/>
            <a:ext cx="1923882" cy="26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Открытые занятия и педагогические  мероприятия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69453"/>
            <a:ext cx="3816424" cy="25463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835400" cy="2559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861048"/>
            <a:ext cx="410106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Трансляция  опыта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78" y="1436619"/>
            <a:ext cx="3777293" cy="25202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705106" cy="2472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78" y="4201792"/>
            <a:ext cx="3774998" cy="25187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21" y="4272268"/>
            <a:ext cx="361554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Взаимодейсвие</a:t>
            </a:r>
            <a:r>
              <a:rPr lang="ru-RU" dirty="0" smtClean="0"/>
              <a:t> с социумом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35522"/>
            <a:ext cx="3669371" cy="2448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619554" cy="2415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36228"/>
            <a:ext cx="3672408" cy="2450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3861048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Выпускники сада - учащиеся коррекционной школы №1 с концертом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386104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Выступление учащихся Гуманитарного лицея №15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628652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Стажировка учителей-дефектологов в Центре лечебной педагогики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2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Наши праздники и встречи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3363042" cy="22438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52736"/>
            <a:ext cx="3295787" cy="2199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52936"/>
            <a:ext cx="2622550" cy="2120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65104"/>
            <a:ext cx="3067315" cy="2300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65" y="4361334"/>
            <a:ext cx="345352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943322" cy="2631058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Наши праздники и встречи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3943323" cy="26310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67607"/>
            <a:ext cx="3600400" cy="24022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88820"/>
            <a:ext cx="3597184" cy="240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4316906" cy="288032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Наши праздники и встречи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810" y="3501008"/>
            <a:ext cx="4424829" cy="2952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141277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Съёмка для телепередачи «Пока все дома»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508518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Встреча гостей из  университета г. Ольденбург (Германия)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4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497942"/>
              </p:ext>
            </p:extLst>
          </p:nvPr>
        </p:nvGraphicFramePr>
        <p:xfrm>
          <a:off x="1547664" y="548680"/>
          <a:ext cx="6480719" cy="6133692"/>
        </p:xfrm>
        <a:graphic>
          <a:graphicData uri="http://schemas.openxmlformats.org/drawingml/2006/table">
            <a:tbl>
              <a:tblPr/>
              <a:tblGrid>
                <a:gridCol w="2254538"/>
                <a:gridCol w="2066383"/>
                <a:gridCol w="2159798"/>
              </a:tblGrid>
              <a:tr h="1136248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Цель: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Осуществление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квалифицированной помощи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психофизическом и социальном развитии детей,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благоприятных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условий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оздоровления воспитанников.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18" marR="5271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292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Задачи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2014 – 2015 учебный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18" marR="5271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18" marR="5271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18" marR="5271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18" marR="5271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0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Создать единое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воспитательно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-образовательное пространство, направленное на сохранение и укрепление  всех компонентов здоровья детей.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18" marR="5271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4106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Совершенствовать способы, формы и средства коррекционной работы по развитию речи и коммуникационного поведения.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18" marR="5271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Совершенствовать профессиональную компетентность педагогов в работе по психолого-педагогическому сопровождению семьи в воспитании дошкольника.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18" marR="5271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Заседание территориальной психолого-медико-педагогической комиссии </a:t>
            </a:r>
            <a:br>
              <a:rPr lang="ru-RU" sz="2800" dirty="0" smtClean="0"/>
            </a:br>
            <a:r>
              <a:rPr lang="ru-RU" sz="2800" dirty="0" smtClean="0"/>
              <a:t>14-15 мая 2015 года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16832"/>
            <a:ext cx="4736473" cy="3920922"/>
          </a:xfrm>
        </p:spPr>
      </p:pic>
    </p:spTree>
    <p:extLst>
      <p:ext uri="{BB962C8B-B14F-4D97-AF65-F5344CB8AC3E}">
        <p14:creationId xmlns:p14="http://schemas.microsoft.com/office/powerpoint/2010/main" val="4300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Отчёт по итогам педагогической диагностики (начало года)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881955"/>
              </p:ext>
            </p:extLst>
          </p:nvPr>
        </p:nvGraphicFramePr>
        <p:xfrm>
          <a:off x="251520" y="1556792"/>
          <a:ext cx="8712965" cy="4602413"/>
        </p:xfrm>
        <a:graphic>
          <a:graphicData uri="http://schemas.openxmlformats.org/drawingml/2006/table">
            <a:tbl>
              <a:tblPr firstRow="1" firstCol="1" bandRow="1"/>
              <a:tblGrid>
                <a:gridCol w="1260003"/>
                <a:gridCol w="425135"/>
                <a:gridCol w="425135"/>
                <a:gridCol w="393559"/>
                <a:gridCol w="425135"/>
                <a:gridCol w="425135"/>
                <a:gridCol w="393559"/>
                <a:gridCol w="425135"/>
                <a:gridCol w="425135"/>
                <a:gridCol w="393559"/>
                <a:gridCol w="425135"/>
                <a:gridCol w="425135"/>
                <a:gridCol w="393559"/>
                <a:gridCol w="425135"/>
                <a:gridCol w="425135"/>
                <a:gridCol w="393559"/>
                <a:gridCol w="425135"/>
                <a:gridCol w="425135"/>
                <a:gridCol w="383547"/>
              </a:tblGrid>
              <a:tr h="41145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Структурные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единицы образовательных областей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«Пчёлка»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«Бабочка»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«Золотой ключик»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«Кораблик»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«Капелька»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«Солнышко»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ФЭМП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36.1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Коммуникация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19.4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18.1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93.2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Социализация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72.4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36.6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60.4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36.6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19.2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44.6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48.4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22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худож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 литературы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76.6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59.2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36.1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91.1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62.6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Худож. творч.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92.2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64.1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60.6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18.4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54.1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18.2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59.6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33.4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Физкульт.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87.2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55.5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72.1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21.2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Музыка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61.1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72.1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62.5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18.2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60.4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3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Отчёт по итогам педагогической диагностики (конец года)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327395"/>
              </p:ext>
            </p:extLst>
          </p:nvPr>
        </p:nvGraphicFramePr>
        <p:xfrm>
          <a:off x="251514" y="1412776"/>
          <a:ext cx="8640968" cy="4819681"/>
        </p:xfrm>
        <a:graphic>
          <a:graphicData uri="http://schemas.openxmlformats.org/drawingml/2006/table">
            <a:tbl>
              <a:tblPr firstRow="1" firstCol="1" bandRow="1"/>
              <a:tblGrid>
                <a:gridCol w="1249591"/>
                <a:gridCol w="421623"/>
                <a:gridCol w="421623"/>
                <a:gridCol w="390305"/>
                <a:gridCol w="421623"/>
                <a:gridCol w="421623"/>
                <a:gridCol w="390305"/>
                <a:gridCol w="421623"/>
                <a:gridCol w="421623"/>
                <a:gridCol w="390305"/>
                <a:gridCol w="421623"/>
                <a:gridCol w="421623"/>
                <a:gridCol w="390305"/>
                <a:gridCol w="421623"/>
                <a:gridCol w="421623"/>
                <a:gridCol w="390305"/>
                <a:gridCol w="421623"/>
                <a:gridCol w="421623"/>
                <a:gridCol w="380376"/>
              </a:tblGrid>
              <a:tr h="41744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Структурные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единицы образовательных областей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«Пчёлка»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«Бабочка»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«Золотой ключик»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«Кораблик»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«Капелька»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«Солнышко»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17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ФЭМП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17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41.6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17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Коммуникация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33.2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17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Социализация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27.6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30.4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36.3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62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худож.  литературы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76.6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17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Худож. творч.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32.2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17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26.2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17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Физкульт.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48.5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17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Музыка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82.2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0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Группа «Пчёлка»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06518455"/>
              </p:ext>
            </p:extLst>
          </p:nvPr>
        </p:nvGraphicFramePr>
        <p:xfrm>
          <a:off x="971600" y="3284984"/>
          <a:ext cx="727280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84192863"/>
              </p:ext>
            </p:extLst>
          </p:nvPr>
        </p:nvGraphicFramePr>
        <p:xfrm>
          <a:off x="827584" y="836712"/>
          <a:ext cx="770485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16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«Бабочка»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213031"/>
              </p:ext>
            </p:extLst>
          </p:nvPr>
        </p:nvGraphicFramePr>
        <p:xfrm>
          <a:off x="899592" y="1556792"/>
          <a:ext cx="6768752" cy="218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14652002"/>
              </p:ext>
            </p:extLst>
          </p:nvPr>
        </p:nvGraphicFramePr>
        <p:xfrm>
          <a:off x="971600" y="3933056"/>
          <a:ext cx="684076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69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Группа «Золотой ключик»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084952"/>
              </p:ext>
            </p:extLst>
          </p:nvPr>
        </p:nvGraphicFramePr>
        <p:xfrm>
          <a:off x="1403648" y="1340768"/>
          <a:ext cx="712879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13317340"/>
              </p:ext>
            </p:extLst>
          </p:nvPr>
        </p:nvGraphicFramePr>
        <p:xfrm>
          <a:off x="1331640" y="4005064"/>
          <a:ext cx="7344816" cy="26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404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«Кораблик»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781260"/>
              </p:ext>
            </p:extLst>
          </p:nvPr>
        </p:nvGraphicFramePr>
        <p:xfrm>
          <a:off x="1043608" y="1196752"/>
          <a:ext cx="756084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00349227"/>
              </p:ext>
            </p:extLst>
          </p:nvPr>
        </p:nvGraphicFramePr>
        <p:xfrm>
          <a:off x="971600" y="3889648"/>
          <a:ext cx="7704856" cy="29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03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«Капелька»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027538"/>
              </p:ext>
            </p:extLst>
          </p:nvPr>
        </p:nvGraphicFramePr>
        <p:xfrm>
          <a:off x="971600" y="1268760"/>
          <a:ext cx="712879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22498073"/>
              </p:ext>
            </p:extLst>
          </p:nvPr>
        </p:nvGraphicFramePr>
        <p:xfrm>
          <a:off x="971600" y="3356992"/>
          <a:ext cx="7128792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00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«Солнышко»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575248"/>
              </p:ext>
            </p:extLst>
          </p:nvPr>
        </p:nvGraphicFramePr>
        <p:xfrm>
          <a:off x="971600" y="1196752"/>
          <a:ext cx="72008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22735056"/>
              </p:ext>
            </p:extLst>
          </p:nvPr>
        </p:nvGraphicFramePr>
        <p:xfrm>
          <a:off x="971600" y="3573016"/>
          <a:ext cx="7344816" cy="30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5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94106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поставленных годовых задач осуществлялась педагогами ДОУ через все мероприятия годового плана. Удалось стабилизировать состояние здоровья воспитанников, совершенствуются формы, средства и методы коррекционной работы, совершенствуется пространственная и предметно-развивающая среда, выстроена система повышения профессиональной компетентности педагогов, продолжена работа по формированию партнёрских отношений с семьями воспитанников. 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594106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Цель, 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существление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квалифицированной помощи в психофизическом и социальном развитии детей, создание  благоприятных условий для оздоровления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воспитанников, достигнута.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941060" algn="l"/>
              </a:tabLst>
            </a:pPr>
            <a:endParaRPr lang="ru-RU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19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57972"/>
            <a:ext cx="7498080" cy="569042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Педагогический совет 08.09.2014:  </a:t>
            </a:r>
          </a:p>
          <a:p>
            <a:pPr marL="82296" indent="0">
              <a:buNone/>
            </a:pPr>
            <a:r>
              <a:rPr lang="ru-RU" sz="4000" b="1" dirty="0" smtClean="0"/>
              <a:t>Оценка </a:t>
            </a:r>
            <a:r>
              <a:rPr lang="ru-RU" sz="4000" b="1" dirty="0"/>
              <a:t>коррекционно-развивающей работы с детьми в ДОУ за 2013-2014 учебный год. Планирование работы на 2014 – 2015 учебный </a:t>
            </a:r>
            <a:r>
              <a:rPr lang="ru-RU" sz="4000" b="1" dirty="0" smtClean="0"/>
              <a:t>год</a:t>
            </a:r>
          </a:p>
          <a:p>
            <a:pPr marL="82296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Мониторинг заболеваемости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- задержка психического развития (</a:t>
            </a:r>
            <a:r>
              <a:rPr lang="en-US" dirty="0"/>
              <a:t>F</a:t>
            </a:r>
            <a:r>
              <a:rPr lang="ru-RU" dirty="0"/>
              <a:t> 83) – у 52 детей (74,3%);выраженная ЗПР – у 19 детей (25,7%);</a:t>
            </a:r>
          </a:p>
          <a:p>
            <a:r>
              <a:rPr lang="ru-RU" dirty="0"/>
              <a:t>- синдром Дауна (</a:t>
            </a:r>
            <a:r>
              <a:rPr lang="en-US" dirty="0"/>
              <a:t>Q</a:t>
            </a:r>
            <a:r>
              <a:rPr lang="ru-RU" dirty="0"/>
              <a:t> 90) – у 6 детей (8,5%);</a:t>
            </a:r>
          </a:p>
          <a:p>
            <a:r>
              <a:rPr lang="ru-RU" dirty="0"/>
              <a:t>- расстройства аутистического спектра (</a:t>
            </a:r>
            <a:r>
              <a:rPr lang="en-US" dirty="0"/>
              <a:t>F</a:t>
            </a:r>
            <a:r>
              <a:rPr lang="ru-RU" dirty="0"/>
              <a:t> 84) – у 18 воспитанников (25,4%);</a:t>
            </a:r>
          </a:p>
          <a:p>
            <a:r>
              <a:rPr lang="ru-RU" dirty="0"/>
              <a:t>- </a:t>
            </a:r>
            <a:r>
              <a:rPr lang="ru-RU" dirty="0" err="1"/>
              <a:t>гиперкинетические</a:t>
            </a:r>
            <a:r>
              <a:rPr lang="ru-RU" dirty="0"/>
              <a:t> расстройства (</a:t>
            </a:r>
            <a:r>
              <a:rPr lang="en-US" dirty="0"/>
              <a:t>F</a:t>
            </a:r>
            <a:r>
              <a:rPr lang="ru-RU" dirty="0"/>
              <a:t> 90) – у 30 воспитанников (42,9%); </a:t>
            </a:r>
          </a:p>
          <a:p>
            <a:r>
              <a:rPr lang="ru-RU" dirty="0"/>
              <a:t>- специфические расстройства развития речи и языка (</a:t>
            </a:r>
            <a:r>
              <a:rPr lang="en-US" dirty="0"/>
              <a:t>F</a:t>
            </a:r>
            <a:r>
              <a:rPr lang="ru-RU" dirty="0"/>
              <a:t> 80) – у 9 детей (12,7%);</a:t>
            </a:r>
          </a:p>
          <a:p>
            <a:r>
              <a:rPr lang="ru-RU" dirty="0"/>
              <a:t>- умственная отсталость (</a:t>
            </a:r>
            <a:r>
              <a:rPr lang="en-US" dirty="0"/>
              <a:t>F</a:t>
            </a:r>
            <a:r>
              <a:rPr lang="ru-RU" dirty="0"/>
              <a:t> 70) – у 2 детей (3%).</a:t>
            </a: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886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Задача 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0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01" y="1711267"/>
            <a:ext cx="6413548" cy="427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0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/>
          <a:lstStyle/>
          <a:p>
            <a:r>
              <a:rPr lang="ru-RU" dirty="0" smtClean="0"/>
              <a:t>Разработка индивидуальных маршрутов </a:t>
            </a:r>
            <a:r>
              <a:rPr lang="ru-RU" dirty="0"/>
              <a:t>коррекционной помощи воспитанникам ДОУ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80928"/>
            <a:ext cx="485652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Консультации для педагогов: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- Формирование гендерной принадлежности детей старшего дошкольного возраста в процессе ознакомления с профессиями родителей</a:t>
            </a:r>
            <a:r>
              <a:rPr lang="ru-RU" dirty="0" smtClean="0">
                <a:latin typeface="Times New Roman"/>
                <a:ea typeface="Times New Roman"/>
              </a:rPr>
              <a:t>. </a:t>
            </a:r>
            <a:r>
              <a:rPr lang="ru-RU" sz="2600" i="1" dirty="0" smtClean="0">
                <a:latin typeface="Times New Roman"/>
                <a:ea typeface="Times New Roman"/>
              </a:rPr>
              <a:t>Ноябрь</a:t>
            </a:r>
            <a:endParaRPr lang="ru-RU" sz="2600" i="1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- Профилактика плоскостопия у дошкольников. </a:t>
            </a:r>
            <a:r>
              <a:rPr lang="ru-RU" sz="2600" i="1" dirty="0">
                <a:latin typeface="Times New Roman"/>
                <a:ea typeface="Times New Roman"/>
              </a:rPr>
              <a:t>Декабрь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- Страхи у детей с аутизмом. </a:t>
            </a:r>
            <a:r>
              <a:rPr lang="ru-RU" sz="2600" i="1" dirty="0" smtClean="0">
                <a:latin typeface="Times New Roman"/>
                <a:ea typeface="Times New Roman"/>
              </a:rPr>
              <a:t>Январь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Семинар-практикум: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Организация </a:t>
            </a:r>
            <a:r>
              <a:rPr lang="ru-RU" dirty="0">
                <a:latin typeface="Times New Roman"/>
                <a:ea typeface="Times New Roman"/>
              </a:rPr>
              <a:t>двигательного режима дошкольников в рамках работы по сохранению и укреплению здоровья.                    </a:t>
            </a:r>
            <a:r>
              <a:rPr lang="ru-RU" sz="2600" i="1" dirty="0" smtClean="0">
                <a:latin typeface="Times New Roman"/>
                <a:ea typeface="Times New Roman"/>
              </a:rPr>
              <a:t>18.11.2014</a:t>
            </a:r>
            <a:endParaRPr lang="ru-RU" sz="2600" i="1" dirty="0"/>
          </a:p>
        </p:txBody>
      </p:sp>
    </p:spTree>
    <p:extLst>
      <p:ext uri="{BB962C8B-B14F-4D97-AF65-F5344CB8AC3E}">
        <p14:creationId xmlns:p14="http://schemas.microsoft.com/office/powerpoint/2010/main" val="607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Спортивные праздники и развлечения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0861" y="1268760"/>
            <a:ext cx="4450593" cy="48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Спортивная эстафета «Моя Малая Родина»</a:t>
            </a:r>
          </a:p>
          <a:p>
            <a:r>
              <a:rPr lang="ru-RU" dirty="0" smtClean="0"/>
              <a:t>День Здоровья</a:t>
            </a:r>
          </a:p>
          <a:p>
            <a:r>
              <a:rPr lang="ru-RU" dirty="0" smtClean="0"/>
              <a:t>Спортивный праздник, посвящённый Дню космонавтики</a:t>
            </a:r>
          </a:p>
          <a:p>
            <a:r>
              <a:rPr lang="ru-RU" dirty="0" smtClean="0"/>
              <a:t>Спортивный праздник «Победа будет за нами»</a:t>
            </a:r>
          </a:p>
          <a:p>
            <a:r>
              <a:rPr lang="ru-RU" dirty="0" smtClean="0"/>
              <a:t>День </a:t>
            </a:r>
            <a:r>
              <a:rPr lang="ru-RU" dirty="0"/>
              <a:t>з</a:t>
            </a:r>
            <a:r>
              <a:rPr lang="ru-RU" dirty="0" smtClean="0"/>
              <a:t>ащиты детей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02161"/>
            <a:ext cx="3777293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74" y="4149080"/>
            <a:ext cx="377729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День Здоровья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4048568" cy="2701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4051246" cy="2703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61048"/>
            <a:ext cx="4159168" cy="277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День защиты детей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4048568" cy="2701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4051245" cy="2703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9080"/>
            <a:ext cx="4075692" cy="2442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13" y="4149080"/>
            <a:ext cx="3594665" cy="239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724</TotalTime>
  <Words>1960</Words>
  <Application>Microsoft Office PowerPoint</Application>
  <PresentationFormat>Экран (4:3)</PresentationFormat>
  <Paragraphs>594</Paragraphs>
  <Slides>40</Slides>
  <Notes>40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Солнцестояние</vt:lpstr>
      <vt:lpstr>Отчёт по итогам работы  МБДОУ «Детский сад компенсирующего вида №17»</vt:lpstr>
      <vt:lpstr>На конец 2014-2015 уч. года</vt:lpstr>
      <vt:lpstr>Презентация PowerPoint</vt:lpstr>
      <vt:lpstr> </vt:lpstr>
      <vt:lpstr>Презентация PowerPoint</vt:lpstr>
      <vt:lpstr>Презентация PowerPoint</vt:lpstr>
      <vt:lpstr>Спортивные праздники и развлечения</vt:lpstr>
      <vt:lpstr>День Здоровья</vt:lpstr>
      <vt:lpstr>День защиты детей</vt:lpstr>
      <vt:lpstr>Презентация PowerPoint</vt:lpstr>
      <vt:lpstr>Дополнительные услуги</vt:lpstr>
      <vt:lpstr>Презентация PowerPoint</vt:lpstr>
      <vt:lpstr>Педагогический совет  17.12.2014 г.</vt:lpstr>
      <vt:lpstr>Семинар–практикум «Организация театрализованной деятельности в ДОУ».                           22.01.2015</vt:lpstr>
      <vt:lpstr> Семинар-практикум: «Проектная деятельность в ДОУ как способ развития коммуникативных навыков у дошкольников».  11.02.2015 </vt:lpstr>
      <vt:lpstr>Практика студентов ПГУ</vt:lpstr>
      <vt:lpstr>Мониторинг и пополнение развивающей предметно-пространственной среды</vt:lpstr>
      <vt:lpstr>Презентация PowerPoint</vt:lpstr>
      <vt:lpstr>Педсовет 31.03.2015</vt:lpstr>
      <vt:lpstr>Наставничество</vt:lpstr>
      <vt:lpstr>9 педагогов подтвердили или получили высшую квалификационную категорию 2 педагога получили первую квалификационную категорию</vt:lpstr>
      <vt:lpstr>Курсы повышения квалификации</vt:lpstr>
      <vt:lpstr>Участие в конкурсах  разного уровня</vt:lpstr>
      <vt:lpstr>Открытые занятия и педагогические  мероприятия </vt:lpstr>
      <vt:lpstr>Трансляция  опыта</vt:lpstr>
      <vt:lpstr>Взаимодейсвие с социумом</vt:lpstr>
      <vt:lpstr>Наши праздники и встречи</vt:lpstr>
      <vt:lpstr>Наши праздники и встречи</vt:lpstr>
      <vt:lpstr>Наши праздники и встречи</vt:lpstr>
      <vt:lpstr>Заседание территориальной психолого-медико-педагогической комиссии  14-15 мая 2015 года</vt:lpstr>
      <vt:lpstr>Отчёт по итогам педагогической диагностики (начало года)</vt:lpstr>
      <vt:lpstr>Отчёт по итогам педагогической диагностики (конец года)</vt:lpstr>
      <vt:lpstr>Группа «Пчёлка»</vt:lpstr>
      <vt:lpstr>Группа «Бабочка»</vt:lpstr>
      <vt:lpstr>Группа «Золотой ключик»</vt:lpstr>
      <vt:lpstr>Группа «Кораблик»</vt:lpstr>
      <vt:lpstr>Группа «Капелька»</vt:lpstr>
      <vt:lpstr>Группа «Солнышко»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60</cp:revision>
  <cp:lastPrinted>2015-06-03T11:01:50Z</cp:lastPrinted>
  <dcterms:modified xsi:type="dcterms:W3CDTF">2015-06-04T07:51:41Z</dcterms:modified>
</cp:coreProperties>
</file>