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0"/>
  </p:notesMasterIdLst>
  <p:sldIdLst>
    <p:sldId id="256" r:id="rId2"/>
    <p:sldId id="258" r:id="rId3"/>
    <p:sldId id="302" r:id="rId4"/>
    <p:sldId id="290" r:id="rId5"/>
    <p:sldId id="294" r:id="rId6"/>
    <p:sldId id="271" r:id="rId7"/>
    <p:sldId id="306" r:id="rId8"/>
    <p:sldId id="319" r:id="rId9"/>
    <p:sldId id="305" r:id="rId10"/>
    <p:sldId id="324" r:id="rId11"/>
    <p:sldId id="326" r:id="rId12"/>
    <p:sldId id="327" r:id="rId13"/>
    <p:sldId id="307" r:id="rId14"/>
    <p:sldId id="308" r:id="rId15"/>
    <p:sldId id="309" r:id="rId16"/>
    <p:sldId id="310" r:id="rId17"/>
    <p:sldId id="318" r:id="rId18"/>
    <p:sldId id="272" r:id="rId19"/>
    <p:sldId id="312" r:id="rId20"/>
    <p:sldId id="291" r:id="rId21"/>
    <p:sldId id="292" r:id="rId22"/>
    <p:sldId id="320" r:id="rId23"/>
    <p:sldId id="321" r:id="rId24"/>
    <p:sldId id="322" r:id="rId25"/>
    <p:sldId id="274" r:id="rId26"/>
    <p:sldId id="313" r:id="rId27"/>
    <p:sldId id="280" r:id="rId28"/>
    <p:sldId id="315" r:id="rId29"/>
    <p:sldId id="323" r:id="rId30"/>
    <p:sldId id="304" r:id="rId31"/>
    <p:sldId id="259" r:id="rId32"/>
    <p:sldId id="260" r:id="rId33"/>
    <p:sldId id="328" r:id="rId34"/>
    <p:sldId id="296" r:id="rId35"/>
    <p:sldId id="289" r:id="rId36"/>
    <p:sldId id="288" r:id="rId37"/>
    <p:sldId id="297" r:id="rId38"/>
    <p:sldId id="330" r:id="rId39"/>
    <p:sldId id="329" r:id="rId40"/>
    <p:sldId id="300" r:id="rId41"/>
    <p:sldId id="316" r:id="rId42"/>
    <p:sldId id="317" r:id="rId43"/>
    <p:sldId id="332" r:id="rId44"/>
    <p:sldId id="325" r:id="rId45"/>
    <p:sldId id="333" r:id="rId46"/>
    <p:sldId id="334" r:id="rId47"/>
    <p:sldId id="299" r:id="rId48"/>
    <p:sldId id="301" r:id="rId4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50" autoAdjust="0"/>
  </p:normalViewPr>
  <p:slideViewPr>
    <p:cSldViewPr>
      <p:cViewPr varScale="1">
        <p:scale>
          <a:sx n="68" d="100"/>
          <a:sy n="68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98231991834354"/>
          <c:y val="2.4216347956505437E-2"/>
          <c:w val="0.84412121713132315"/>
          <c:h val="0.71981721034870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до 10 лет</c:v>
                </c:pt>
                <c:pt idx="2">
                  <c:v>до 15 лет</c:v>
                </c:pt>
                <c:pt idx="3">
                  <c:v>до 20 лет </c:v>
                </c:pt>
                <c:pt idx="4">
                  <c:v>более 20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до 10 лет</c:v>
                </c:pt>
                <c:pt idx="2">
                  <c:v>до 15 лет</c:v>
                </c:pt>
                <c:pt idx="3">
                  <c:v>до 20 лет </c:v>
                </c:pt>
                <c:pt idx="4">
                  <c:v>более 20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до 10 лет</c:v>
                </c:pt>
                <c:pt idx="2">
                  <c:v>до 15 лет</c:v>
                </c:pt>
                <c:pt idx="3">
                  <c:v>до 20 лет </c:v>
                </c:pt>
                <c:pt idx="4">
                  <c:v>более 20 лет 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47936"/>
        <c:axId val="51849472"/>
      </c:barChart>
      <c:catAx>
        <c:axId val="51847936"/>
        <c:scaling>
          <c:orientation val="minMax"/>
        </c:scaling>
        <c:delete val="0"/>
        <c:axPos val="b"/>
        <c:numFmt formatCode="\20" sourceLinked="0"/>
        <c:majorTickMark val="out"/>
        <c:minorTickMark val="none"/>
        <c:tickLblPos val="nextTo"/>
        <c:txPr>
          <a:bodyPr rot="5400000"/>
          <a:lstStyle/>
          <a:p>
            <a:pPr>
              <a:defRPr/>
            </a:pPr>
            <a:endParaRPr lang="ru-RU"/>
          </a:p>
        </c:txPr>
        <c:crossAx val="51849472"/>
        <c:crosses val="autoZero"/>
        <c:auto val="0"/>
        <c:lblAlgn val="ctr"/>
        <c:lblOffset val="100"/>
        <c:noMultiLvlLbl val="0"/>
      </c:catAx>
      <c:valAx>
        <c:axId val="5184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84793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"/>
          <c:y val="0.83682548115270983"/>
          <c:w val="0.18011313220449207"/>
          <c:h val="0.142141210249271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Квалификация педагогического состава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65% высшая квалификационная категория</c:v>
                </c:pt>
                <c:pt idx="1">
                  <c:v>12% Первая квалификационная категория</c:v>
                </c:pt>
                <c:pt idx="2">
                  <c:v>23% Молодые 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Курсы повышения квалификации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17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145920"/>
        <c:axId val="92147712"/>
        <c:axId val="0"/>
      </c:bar3DChart>
      <c:catAx>
        <c:axId val="92145920"/>
        <c:scaling>
          <c:orientation val="minMax"/>
        </c:scaling>
        <c:delete val="0"/>
        <c:axPos val="b"/>
        <c:majorTickMark val="out"/>
        <c:minorTickMark val="none"/>
        <c:tickLblPos val="nextTo"/>
        <c:crossAx val="92147712"/>
        <c:crosses val="autoZero"/>
        <c:auto val="1"/>
        <c:lblAlgn val="ctr"/>
        <c:lblOffset val="100"/>
        <c:noMultiLvlLbl val="0"/>
      </c:catAx>
      <c:valAx>
        <c:axId val="9214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145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75804936686497"/>
          <c:y val="0.40778437649622856"/>
          <c:w val="0.35898232004446379"/>
          <c:h val="0.184431247007542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Капелька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226475279106859E-2"/>
                  <c:y val="4.080331936609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1-й год обучения</c:v>
                </c:pt>
                <c:pt idx="1">
                  <c:v>2-й год обучения</c:v>
                </c:pt>
                <c:pt idx="2">
                  <c:v>3-й год обучения</c:v>
                </c:pt>
                <c:pt idx="3">
                  <c:v>4-й год обучения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Теремок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277511961722487E-2"/>
                  <c:y val="-2.5502074603809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1-й год обучения</c:v>
                </c:pt>
                <c:pt idx="1">
                  <c:v>2-й год обучения</c:v>
                </c:pt>
                <c:pt idx="2">
                  <c:v>3-й год обучения</c:v>
                </c:pt>
                <c:pt idx="3">
                  <c:v>4-й год обучения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Радуга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1-й год обучения</c:v>
                </c:pt>
                <c:pt idx="1">
                  <c:v>2-й год обучения</c:v>
                </c:pt>
                <c:pt idx="2">
                  <c:v>3-й год обучения</c:v>
                </c:pt>
                <c:pt idx="3">
                  <c:v>4-й год обучения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1">
                  <c:v>0.28000000000000003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Бабочки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5087719298245612E-2"/>
                  <c:y val="1.0200829841523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1-й год обучения</c:v>
                </c:pt>
                <c:pt idx="1">
                  <c:v>2-й год обучения</c:v>
                </c:pt>
                <c:pt idx="2">
                  <c:v>3-й год обучения</c:v>
                </c:pt>
                <c:pt idx="3">
                  <c:v>4-й год обучения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1">
                  <c:v>0.22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Пчелка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2328548644338059E-2"/>
                  <c:y val="-4.080331936609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1-й год обучения</c:v>
                </c:pt>
                <c:pt idx="1">
                  <c:v>2-й год обучения</c:v>
                </c:pt>
                <c:pt idx="2">
                  <c:v>3-й год обучения</c:v>
                </c:pt>
                <c:pt idx="3">
                  <c:v>4-й год обучения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 formatCode="0%">
                  <c:v>0.36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Солнышко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2328548644338059E-2"/>
                  <c:y val="5.1004149207618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1-й год обучения</c:v>
                </c:pt>
                <c:pt idx="1">
                  <c:v>2-й год обучения</c:v>
                </c:pt>
                <c:pt idx="2">
                  <c:v>3-й год обучения</c:v>
                </c:pt>
                <c:pt idx="3">
                  <c:v>4-й год обучения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2" formatCode="0%">
                  <c:v>0.34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Кораблик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3.5087719298245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1-й год обучения</c:v>
                </c:pt>
                <c:pt idx="1">
                  <c:v>2-й год обучения</c:v>
                </c:pt>
                <c:pt idx="2">
                  <c:v>3-й год обучения</c:v>
                </c:pt>
                <c:pt idx="3">
                  <c:v>4-й год обучения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3" formatCode="0%">
                  <c:v>0.27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Золотой ключик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9.5693779904306216E-3"/>
                  <c:y val="-7.6506223811427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1-й год обучения</c:v>
                </c:pt>
                <c:pt idx="1">
                  <c:v>2-й год обучения</c:v>
                </c:pt>
                <c:pt idx="2">
                  <c:v>3-й год обучения</c:v>
                </c:pt>
                <c:pt idx="3">
                  <c:v>4-й год обучения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3" formatCode="0%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076480"/>
        <c:axId val="93106944"/>
      </c:barChart>
      <c:catAx>
        <c:axId val="93076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3106944"/>
        <c:crosses val="autoZero"/>
        <c:auto val="1"/>
        <c:lblAlgn val="ctr"/>
        <c:lblOffset val="100"/>
        <c:noMultiLvlLbl val="0"/>
      </c:catAx>
      <c:valAx>
        <c:axId val="93106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076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54690500212033E-2"/>
          <c:y val="2.9100529100529099E-2"/>
          <c:w val="0.91911481440811593"/>
          <c:h val="0.86682977127859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Музыка, театрализация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809728743589889E-2"/>
                  <c:y val="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Увеличение в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Физическое развитие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Увеличение в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26656"/>
        <c:axId val="93128192"/>
      </c:barChart>
      <c:catAx>
        <c:axId val="9312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93128192"/>
        <c:crossesAt val="0.30000000000000004"/>
        <c:auto val="1"/>
        <c:lblAlgn val="ctr"/>
        <c:lblOffset val="100"/>
        <c:noMultiLvlLbl val="0"/>
      </c:catAx>
      <c:valAx>
        <c:axId val="931281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312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435208222478203"/>
          <c:y val="0.37878890138732657"/>
          <c:w val="0.51172402627778202"/>
          <c:h val="0.242422197225346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0863B-91B5-478C-A448-C83C9665BB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CA8FEF-B8B9-4860-82E5-C22F5B712335}">
      <dgm:prSet phldrT="[Текст]" phldr="1"/>
      <dgm:spPr/>
      <dgm:t>
        <a:bodyPr/>
        <a:lstStyle/>
        <a:p>
          <a:endParaRPr lang="ru-RU" dirty="0"/>
        </a:p>
      </dgm:t>
    </dgm:pt>
    <dgm:pt modelId="{17A1952B-66FD-4381-9954-774BE529DEB3}" type="parTrans" cxnId="{1D6698FF-B472-4500-8558-187FA315EA73}">
      <dgm:prSet/>
      <dgm:spPr/>
      <dgm:t>
        <a:bodyPr/>
        <a:lstStyle/>
        <a:p>
          <a:endParaRPr lang="ru-RU"/>
        </a:p>
      </dgm:t>
    </dgm:pt>
    <dgm:pt modelId="{34811501-F259-49F7-8702-4B2B2594F59A}" type="sibTrans" cxnId="{1D6698FF-B472-4500-8558-187FA315EA73}">
      <dgm:prSet/>
      <dgm:spPr/>
      <dgm:t>
        <a:bodyPr/>
        <a:lstStyle/>
        <a:p>
          <a:endParaRPr lang="ru-RU"/>
        </a:p>
      </dgm:t>
    </dgm:pt>
    <dgm:pt modelId="{99A54346-86D3-4378-A3FD-74180B9ED3D6}" type="pres">
      <dgm:prSet presAssocID="{5E20863B-91B5-478C-A448-C83C9665BB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AB80C-7CE8-483A-A1F7-6F00D56EB4DE}" type="pres">
      <dgm:prSet presAssocID="{20CA8FEF-B8B9-4860-82E5-C22F5B712335}" presName="node" presStyleLbl="node1" presStyleIdx="0" presStyleCnt="1" custAng="16200000" custScaleX="68791" custScaleY="95875" custLinFactNeighborX="2307" custLinFactNeighborY="18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6698FF-B472-4500-8558-187FA315EA73}" srcId="{5E20863B-91B5-478C-A448-C83C9665BB9A}" destId="{20CA8FEF-B8B9-4860-82E5-C22F5B712335}" srcOrd="0" destOrd="0" parTransId="{17A1952B-66FD-4381-9954-774BE529DEB3}" sibTransId="{34811501-F259-49F7-8702-4B2B2594F59A}"/>
    <dgm:cxn modelId="{3BF6055B-7D8E-4C6F-B5E1-CC6BF89A5BB1}" type="presOf" srcId="{5E20863B-91B5-478C-A448-C83C9665BB9A}" destId="{99A54346-86D3-4378-A3FD-74180B9ED3D6}" srcOrd="0" destOrd="0" presId="urn:microsoft.com/office/officeart/2005/8/layout/default"/>
    <dgm:cxn modelId="{B28B7B80-145D-4E81-BFEE-4FB7AA7CBCE4}" type="presOf" srcId="{20CA8FEF-B8B9-4860-82E5-C22F5B712335}" destId="{C13AB80C-7CE8-483A-A1F7-6F00D56EB4DE}" srcOrd="0" destOrd="0" presId="urn:microsoft.com/office/officeart/2005/8/layout/default"/>
    <dgm:cxn modelId="{2047785B-47A0-40D3-AE2D-BD2BF78FACC3}" type="presParOf" srcId="{99A54346-86D3-4378-A3FD-74180B9ED3D6}" destId="{C13AB80C-7CE8-483A-A1F7-6F00D56EB4D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AB80C-7CE8-483A-A1F7-6F00D56EB4DE}">
      <dsp:nvSpPr>
        <dsp:cNvPr id="0" name=""/>
        <dsp:cNvSpPr/>
      </dsp:nvSpPr>
      <dsp:spPr>
        <a:xfrm rot="16200000">
          <a:off x="980226" y="3"/>
          <a:ext cx="3764661" cy="3148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80226" y="3"/>
        <a:ext cx="3764661" cy="3148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0.03727</cdr:x>
      <cdr:y>0.36124</cdr:y>
    </cdr:from>
    <cdr:to>
      <cdr:x>0.30851</cdr:x>
      <cdr:y>0.51616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9534" y="1734180"/>
          <a:ext cx="2034124" cy="743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Первая квалификационная категория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0.10152</cdr:x>
      <cdr:y>0.24</cdr:y>
    </cdr:from>
    <cdr:to>
      <cdr:x>0.39901</cdr:x>
      <cdr:y>0.36911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1343" y="1152128"/>
          <a:ext cx="2230982" cy="619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Молодые специалисты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0.30307</cdr:x>
      <cdr:y>0.4727</cdr:y>
    </cdr:from>
    <cdr:to>
      <cdr:x>0.58152</cdr:x>
      <cdr:y>0.6077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72804" y="2269232"/>
          <a:ext cx="208823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0.32227</cdr:x>
      <cdr:y>0.4877</cdr:y>
    </cdr:from>
    <cdr:to>
      <cdr:x>0.61993</cdr:x>
      <cdr:y>0.6077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16820" y="2341240"/>
          <a:ext cx="223224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63F1-CDB8-4EC7-ADD6-DEA294AD19D6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544F8-F479-4CDF-9700-C0C5B2699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3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2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32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Тематика общих родительских собраний была направлена на создание единого пространства по укреплению здоровья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5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Дни здоровья стали традицией нашего сада.</a:t>
            </a:r>
            <a:r>
              <a:rPr lang="ru-RU" sz="1600" baseline="0" dirty="0" smtClean="0"/>
              <a:t> Начиная со встречи детей и до ухода их из детского сада в игровой форме педагоги знакомят детей с азами здорового образа жизни и безопасности.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60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aseline="0" dirty="0" smtClean="0"/>
              <a:t>Яркий, красочный, запоминающийся праздник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1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76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Продолжаем  изучать ФГОС ДО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10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4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нашем коллективе опыт сочетается с молодостью, энергией и целеустремлённостью.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88C3-C05B-4160-BC4F-9A4D62F0898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66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20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2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52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47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социальные партнёры: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МОУ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«Гуманитарный лицей №15», ГБОУ «Специальная (коррекционная) общеобразовательная школа №1», Псковским государственным университетом, ГБОУ «Центр лечебной педагогики», МБОУ «Центр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ППРиК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МБОУ «Средняя общеобразовательная школа №9», магазином игрушек «Планета детства», </a:t>
            </a:r>
          </a:p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Псковским мобильным планетарием,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библиотека «ЛИК»</a:t>
            </a: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84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«Моя малая родина», осенний праздник «В гостях и Маши и Дуняши», новогодние утренники, «Широкая Масленица», День</a:t>
            </a:r>
            <a:r>
              <a:rPr lang="ru-RU" sz="1600" baseline="0" dirty="0" smtClean="0"/>
              <a:t> защитников Отечества,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42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Встреча весны и 8 марта, праздник посвящённый Дню Победы и выпускной бал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64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25 воспитанников</a:t>
            </a:r>
            <a:r>
              <a:rPr lang="ru-RU" sz="1600" baseline="0" dirty="0" smtClean="0"/>
              <a:t> выведены комиссией из детского сада в школу с показателями, значительно превышающими уровень, зафиксированный предыдущими комиссиями.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Подсчитаны баллы, выведен итоговый и средний балл по группам и отдельным областям.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7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Сравнивать результаты работы между группами не представляется возможным, так как везде дети разные. Мы будем сравнивать результаты работы по годам, в </a:t>
            </a:r>
            <a:r>
              <a:rPr lang="ru-RU" dirty="0" err="1" smtClean="0"/>
              <a:t>т.ч</a:t>
            </a:r>
            <a:r>
              <a:rPr lang="ru-RU" dirty="0" smtClean="0"/>
              <a:t>. отслеживать индивидуальные достижения каждого ребёнка. </a:t>
            </a:r>
          </a:p>
          <a:p>
            <a:r>
              <a:rPr lang="ru-RU" dirty="0" smtClean="0"/>
              <a:t>Высокий процент достижений на группах 1-го года обучения мы объясняем не только профессиональными качествами педагогов, их умением раскрыть и развить воспитанников, но и тем, что в период адаптации (когда проводился первый этап диагностики) дети ещё неохотно шли на контакт и не показывали себя в полной мере. </a:t>
            </a:r>
          </a:p>
          <a:p>
            <a:r>
              <a:rPr lang="ru-RU" dirty="0" smtClean="0"/>
              <a:t>Процентные показатели находятся на среднем уровне и показывают</a:t>
            </a:r>
            <a:r>
              <a:rPr lang="ru-RU" baseline="0" dirty="0" smtClean="0"/>
              <a:t> стабильный рост.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38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ППРС детского сада постоянно обновляется и пополняется благодаря усилиям Ирины Александровны,</a:t>
            </a:r>
            <a:r>
              <a:rPr lang="ru-RU" sz="1400" baseline="0" dirty="0" smtClean="0"/>
              <a:t> педагогов и родителей.</a:t>
            </a:r>
            <a:endParaRPr lang="ru-RU" sz="1400" dirty="0" smtClean="0"/>
          </a:p>
          <a:p>
            <a:r>
              <a:rPr lang="ru-RU" sz="1400" dirty="0" smtClean="0"/>
              <a:t>Детским</a:t>
            </a:r>
            <a:r>
              <a:rPr lang="ru-RU" sz="1400" baseline="0" dirty="0" smtClean="0"/>
              <a:t> садом п</a:t>
            </a:r>
            <a:r>
              <a:rPr lang="ru-RU" sz="1400" dirty="0" smtClean="0"/>
              <a:t>риобретены книги и методические пособия</a:t>
            </a:r>
            <a:r>
              <a:rPr lang="ru-RU" sz="1400" baseline="0" dirty="0" smtClean="0"/>
              <a:t>, игрушки, спортивное оборудование на сумму 132 тыс. рублей</a:t>
            </a:r>
          </a:p>
          <a:p>
            <a:r>
              <a:rPr lang="ru-RU" sz="1400" baseline="0" dirty="0" smtClean="0"/>
              <a:t>Обеспечение канцтоварами, ремонт и заправка оргтехники на 83 тыс. </a:t>
            </a:r>
            <a:r>
              <a:rPr lang="ru-RU" sz="1400" baseline="0" dirty="0" err="1" smtClean="0"/>
              <a:t>руб</a:t>
            </a:r>
            <a:endParaRPr lang="ru-RU" sz="14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38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5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4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Новая программа, учебный план, расписание НОД, календарное и тематическое планирование. Откорректированы</a:t>
            </a:r>
            <a:r>
              <a:rPr lang="ru-RU" baseline="0" dirty="0" smtClean="0"/>
              <a:t> режимные моменты, их планирование и проведение приведено в соответствии с программой и ФГОС.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4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началась с мониторинга заболеваемости и диагностики (карты индивидуального</a:t>
            </a:r>
            <a:r>
              <a:rPr lang="ru-RU" baseline="0" dirty="0" smtClean="0"/>
              <a:t> развития ребёнка)</a:t>
            </a:r>
            <a:r>
              <a:rPr lang="ru-RU" dirty="0" smtClean="0"/>
              <a:t>. Цель: Разработка индивидуальных маршрутов коррекционной помощи воспитанникам ДОУ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6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Методическая работа и повышение квалификации в данном направлении в ДОУ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9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Методическое сопровождение в целях реализации программы включало в себя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6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3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Повышение квалификации, профессионализма педагогов – необходимое условие для успешной реализации всех поставленных задач.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3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544F8-F479-4CDF-9700-C0C5B2699B1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3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132856"/>
            <a:ext cx="6694553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Отчёт по итогам работы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МБДОУ «Детский сад компенсирующего вида №17»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013176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2015-2016 учебный год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51159"/>
              </p:ext>
            </p:extLst>
          </p:nvPr>
        </p:nvGraphicFramePr>
        <p:xfrm>
          <a:off x="1187624" y="561256"/>
          <a:ext cx="7704856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7704856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 бюджетное дошкольное образовательное учреждение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«детский сад </a:t>
                      </a:r>
                      <a:r>
                        <a:rPr lang="ru-RU" sz="1200" b="1" cap="all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комПЕНСИРУЮЩЕГО</a:t>
                      </a:r>
                      <a:r>
                        <a:rPr lang="ru-RU" sz="1200" b="1" cap="all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вида № 17»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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Плехановский посад, д.69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Псков, 180004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 2"/>
                        </a:rPr>
                        <a:t>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(8112)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73-89-85;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Факс:73-89-91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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org2014@pskovedu.ru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912" y="299646"/>
            <a:ext cx="2579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АДМИНИСТРАЦИЯ ГОРОДА ПСКОВА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91414"/>
            <a:ext cx="4176464" cy="27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343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Открытые занятия и педагогические  мероприятия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9979"/>
            <a:ext cx="4036886" cy="2680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51" y="1355902"/>
            <a:ext cx="3669371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52" y="3974310"/>
            <a:ext cx="3990967" cy="2649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4" y="4048067"/>
            <a:ext cx="3815889" cy="2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Наставничество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10 педагогов были наставниками  8 молодых специалистов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4824536" cy="3219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349672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9-13 ноября 2016 г. МО для молодых специалистов  с показом открытых  занятий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Практика студентов ПГУ, </a:t>
            </a:r>
            <a:br>
              <a:rPr lang="ru-RU" sz="2800" dirty="0" smtClean="0"/>
            </a:br>
            <a:r>
              <a:rPr lang="ru-RU" sz="2800" dirty="0" smtClean="0"/>
              <a:t>май 2016 г.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619555" cy="2415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772793" cy="4155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59001"/>
            <a:ext cx="4468208" cy="29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Задача 2. </a:t>
            </a:r>
            <a:r>
              <a:rPr lang="ru-RU" sz="1400" dirty="0">
                <a:effectLst/>
              </a:rPr>
              <a:t>Объединить и активизировать усилия всех участников образовательного процесса, направленные на сохранение и укрепление психофизического и эмоционального  здоровья воспитанников ДОУ.  </a:t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/>
              <a:t>Педсовет № 1</a:t>
            </a:r>
          </a:p>
          <a:p>
            <a:r>
              <a:rPr lang="ru-RU" sz="2800" dirty="0"/>
              <a:t> «Оценка коррекционно-развивающей работы с детьми в ДОУ за 2014-2015 учебный год. Планирование работы на 2015 – 2016 учебный год</a:t>
            </a:r>
            <a:r>
              <a:rPr lang="ru-RU" sz="2800" dirty="0" smtClean="0"/>
              <a:t>»  </a:t>
            </a:r>
            <a:r>
              <a:rPr lang="ru-RU" sz="2800" dirty="0"/>
              <a:t>/сентябрь</a:t>
            </a:r>
            <a:r>
              <a:rPr lang="ru-RU" sz="2800" dirty="0" smtClean="0"/>
              <a:t>/</a:t>
            </a:r>
          </a:p>
          <a:p>
            <a:pPr marL="82296" indent="0">
              <a:buNone/>
            </a:pPr>
            <a:r>
              <a:rPr lang="ru-RU" sz="2800" dirty="0" smtClean="0"/>
              <a:t>Педсовет </a:t>
            </a:r>
            <a:r>
              <a:rPr lang="ru-RU" sz="2800" dirty="0"/>
              <a:t>№4</a:t>
            </a:r>
          </a:p>
          <a:p>
            <a:r>
              <a:rPr lang="ru-RU" sz="2800" dirty="0"/>
              <a:t>«Педсовет по итогам года. </a:t>
            </a:r>
            <a:r>
              <a:rPr lang="ru-RU" sz="2800" dirty="0" smtClean="0"/>
              <a:t>Анализ работы ДОУ по итогам 2015-2016 уч. года» /</a:t>
            </a:r>
            <a:r>
              <a:rPr lang="ru-RU" sz="2800" dirty="0"/>
              <a:t>май/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7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Проблемный семинар:</a:t>
            </a:r>
            <a:r>
              <a:rPr lang="ru-RU" sz="2800" dirty="0"/>
              <a:t> Эмоциональное благополучие детей в группе – обмен опытом работы</a:t>
            </a:r>
            <a:r>
              <a:rPr lang="ru-RU" sz="2800" dirty="0" smtClean="0"/>
              <a:t>. 18.05.2016 г.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4354262" cy="29052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58" y="1844824"/>
            <a:ext cx="262420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7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Обновлён справочный и методический материал по профилактике ДДТТ </a:t>
            </a: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392488" cy="2930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267091" cy="2847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89948"/>
            <a:ext cx="3910884" cy="29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Разработан </a:t>
            </a:r>
            <a:r>
              <a:rPr lang="ru-RU" sz="2800" dirty="0">
                <a:effectLst/>
              </a:rPr>
              <a:t>и </a:t>
            </a:r>
            <a:r>
              <a:rPr lang="ru-RU" sz="2800" dirty="0" smtClean="0">
                <a:effectLst/>
              </a:rPr>
              <a:t>реализован </a:t>
            </a:r>
            <a:r>
              <a:rPr lang="ru-RU" sz="2800" dirty="0" err="1">
                <a:effectLst/>
              </a:rPr>
              <a:t>общесадовский</a:t>
            </a:r>
            <a:r>
              <a:rPr lang="ru-RU" sz="2800" dirty="0">
                <a:effectLst/>
              </a:rPr>
              <a:t> проект «</a:t>
            </a:r>
            <a:r>
              <a:rPr lang="ru-RU" sz="2800" dirty="0" smtClean="0">
                <a:effectLst/>
              </a:rPr>
              <a:t>Безопасность детей»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Цель</a:t>
            </a:r>
            <a:r>
              <a:rPr lang="ru-RU" sz="2400" dirty="0"/>
              <a:t>: Формирование основ безопасного поведения, бережного отношения к своему здоровью и к здоровью </a:t>
            </a:r>
            <a:r>
              <a:rPr lang="ru-RU" sz="2400" dirty="0" smtClean="0"/>
              <a:t> окружающих </a:t>
            </a:r>
            <a:r>
              <a:rPr lang="ru-RU" sz="2400" dirty="0"/>
              <a:t>у детей с ОВЗ.</a:t>
            </a:r>
          </a:p>
          <a:p>
            <a:r>
              <a:rPr lang="ru-RU" sz="2400" dirty="0"/>
              <a:t>Сроки проведения: 1 марта – 1 июня 2016 г.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9" y="3356992"/>
            <a:ext cx="4051245" cy="2703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56992"/>
            <a:ext cx="4073870" cy="27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539476"/>
              </p:ext>
            </p:extLst>
          </p:nvPr>
        </p:nvGraphicFramePr>
        <p:xfrm>
          <a:off x="467544" y="411020"/>
          <a:ext cx="8208912" cy="6446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613"/>
                <a:gridCol w="1488141"/>
                <a:gridCol w="2686862"/>
                <a:gridCol w="922425"/>
                <a:gridCol w="1741871"/>
              </a:tblGrid>
              <a:tr h="61660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Группа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Тема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Цель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Сроки 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проведения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Практический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результат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  <a:tr h="767092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Кораблик»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«Страна безопасности. </a:t>
                      </a: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Будь осторожен с чужими людьми»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Уточнить и расширить знания детей о личной безопасности правилах общения с посторонними людьми.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01.03-01.06.16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Конкурс семейных рисунков «Будь осторожен с незнакомыми людьми»</a:t>
                      </a: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Постановочная ситуация на прогулке.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  <a:tr h="716930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Радуга»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«Огонь – друг и враг»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Формирование у детей с ОВЗ представлений о пожарной безопасности, навыков осознанного, безопасного поведения, создание условий для усвоения и закрепления знаний детей и их родителей о правилах пожарной безопасности.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01.03-01.06.16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Изготовление макетов для уголка безопасности. Эстафета «Готовность 01»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  <a:tr h="486108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Теремок»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«Наш помощник- светофор»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Формирование </a:t>
                      </a:r>
                      <a:r>
                        <a:rPr lang="ru-RU" sz="1200" dirty="0">
                          <a:effectLst/>
                        </a:rPr>
                        <a:t>предпосылок безопасного поведения на улице у до-</a:t>
                      </a:r>
                    </a:p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школьников с ОВЗ.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01.03-01.06.16 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Лэпбук (методическая папка-накопитель).</a:t>
                      </a: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Родительское собрание.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  <a:tr h="867414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Бабочки»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«Огонь: друг или враг?»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Формирование у детей основ пожарной безопасности, навыков осознанного, безопасного поведения, создание условий для усвоения и закрепления знаний детей о правилах пожарной безопасности.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01.03-01.06.16 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Развлечение для детей и родителей «Человеку друг огонь, только зря его не тронь!».</a:t>
                      </a: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Представление материалов проекта в виде презентации.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  <a:tr h="516285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Солнышко»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«Город маленьких пешеходов»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Комплексное формирование предпосылок безопасного поведения на улице у дошкольников с ОВЗ.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01.03-01.06.16 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Итоговое совместное с родителями развлечение «Знает правила семья, значит, знаю их и я».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  <a:tr h="666769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Пчёлка»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«Красный, желтый, зеленый»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Создать условия в группе для формировани безопасного поведения детей правилам на улицах, дорогах, в транспорте.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01.03-01.06.16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Проведение развлечения " В гостях у </a:t>
                      </a:r>
                      <a:r>
                        <a:rPr lang="ru-RU" sz="1200" dirty="0" err="1">
                          <a:effectLst/>
                        </a:rPr>
                        <a:t>Светофорика</a:t>
                      </a:r>
                      <a:r>
                        <a:rPr lang="ru-RU" sz="1200" dirty="0">
                          <a:effectLst/>
                        </a:rPr>
                        <a:t>".</a:t>
                      </a: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Презентация для родителей.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  <a:tr h="917576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«Капелька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Чтобы не было беды: электроприборы»»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Формирование навыков безопасного поведения, бережного отношения к своему здоровью и к здоровью окружающих.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>
                          <a:effectLst/>
                        </a:rPr>
                        <a:t>01.03-01.06.16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Презентация </a:t>
                      </a:r>
                      <a:r>
                        <a:rPr lang="ru-RU" sz="1200" dirty="0">
                          <a:effectLst/>
                        </a:rPr>
                        <a:t>проекта на семинаре и родительском собрании.</a:t>
                      </a: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</a:rPr>
                        <a:t>Изготовление макетов «Бытовые приборы»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  <a:tr h="817253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«Золотой ключик»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«Один дома»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Формирование осознанного правильного поведения, позволяющего избежать опасных ситуаций дома.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01.03-01.06.2016г.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Постановка сказки на новый лад «Волк и семеро козлят»</a:t>
                      </a:r>
                    </a:p>
                    <a:p>
                      <a:pPr algn="l">
                        <a:lnSpc>
                          <a:spcPts val="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1350645" algn="l"/>
                          <a:tab pos="201930" algn="l"/>
                        </a:tabLs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Презентаци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 проекта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3" marR="47043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7704" y="1166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Направления реализации проекта по группам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90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Times New Roman"/>
              </a:rPr>
              <a:t>Общие родительские собрания: </a:t>
            </a:r>
          </a:p>
          <a:p>
            <a:pPr marL="82296" indent="0" algn="r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</a:rPr>
              <a:t>Сохранение и укрепление всех компонентов здоровья дошкольников в саду и дома</a:t>
            </a:r>
            <a:r>
              <a:rPr lang="ru-RU" sz="2800" dirty="0" smtClean="0">
                <a:latin typeface="Times New Roman"/>
                <a:ea typeface="Times New Roman"/>
              </a:rPr>
              <a:t>» </a:t>
            </a:r>
            <a:r>
              <a:rPr lang="ru-RU" sz="2800" i="1" dirty="0" smtClean="0">
                <a:latin typeface="Times New Roman"/>
                <a:ea typeface="Times New Roman"/>
              </a:rPr>
              <a:t>(октябрь) </a:t>
            </a:r>
            <a:r>
              <a:rPr lang="ru-RU" sz="2800" dirty="0" smtClean="0">
                <a:latin typeface="Times New Roman"/>
                <a:ea typeface="Times New Roman"/>
              </a:rPr>
              <a:t>и «Поговорим о важном…» </a:t>
            </a:r>
            <a:r>
              <a:rPr lang="ru-RU" sz="2800" i="1" dirty="0" smtClean="0">
                <a:latin typeface="Times New Roman"/>
                <a:ea typeface="Times New Roman"/>
              </a:rPr>
              <a:t>(декабрь)</a:t>
            </a:r>
          </a:p>
          <a:p>
            <a:pPr marL="82296" indent="0">
              <a:buNone/>
            </a:pP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04729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Мастер-класс по </a:t>
            </a:r>
            <a:r>
              <a:rPr lang="ru-RU" dirty="0" err="1" smtClean="0"/>
              <a:t>логоритмике</a:t>
            </a:r>
            <a:r>
              <a:rPr lang="ru-RU" dirty="0" smtClean="0"/>
              <a:t>   для родителей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3" y="2185479"/>
            <a:ext cx="3943322" cy="26310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88245"/>
            <a:ext cx="3835400" cy="2559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45310"/>
            <a:ext cx="3672408" cy="245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Проведение музыкально-спортивного праздника «Весёлые старты»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032448" cy="31578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79" y="3284984"/>
            <a:ext cx="4856520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9051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Совместно с родителями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88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конец 2015-2016 уч.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200800" cy="4176464"/>
          </a:xfrm>
        </p:spPr>
        <p:txBody>
          <a:bodyPr>
            <a:normAutofit/>
          </a:bodyPr>
          <a:lstStyle/>
          <a:p>
            <a:r>
              <a:rPr lang="ru-RU" sz="2400" dirty="0"/>
              <a:t>В 2015-2016 </a:t>
            </a:r>
            <a:r>
              <a:rPr lang="ru-RU" sz="2400" dirty="0" err="1"/>
              <a:t>уч.году</a:t>
            </a:r>
            <a:r>
              <a:rPr lang="ru-RU" sz="2400" dirty="0"/>
              <a:t> работает </a:t>
            </a:r>
            <a:r>
              <a:rPr lang="ru-RU" sz="2400" b="1" dirty="0">
                <a:solidFill>
                  <a:srgbClr val="7030A0"/>
                </a:solidFill>
              </a:rPr>
              <a:t>8</a:t>
            </a:r>
            <a:r>
              <a:rPr lang="ru-RU" sz="2400" dirty="0"/>
              <a:t> групп,</a:t>
            </a:r>
          </a:p>
          <a:p>
            <a:r>
              <a:rPr lang="ru-RU" sz="2400" dirty="0"/>
              <a:t>Наполняемость групп устанавливается в зависимости от категории детей и их возраста в соответствии с </a:t>
            </a:r>
            <a:r>
              <a:rPr lang="ru-RU" sz="2400" dirty="0" smtClean="0"/>
              <a:t> </a:t>
            </a:r>
            <a:r>
              <a:rPr lang="ru-RU" sz="2400" dirty="0" err="1" smtClean="0"/>
              <a:t>СанПин</a:t>
            </a:r>
            <a:r>
              <a:rPr lang="ru-RU" sz="2400" dirty="0" smtClean="0"/>
              <a:t> </a:t>
            </a:r>
            <a:r>
              <a:rPr lang="ru-RU" sz="2400" dirty="0"/>
              <a:t>для дошкольных организаций компенсирующей направленности (от 5 до 10 человек)</a:t>
            </a:r>
          </a:p>
          <a:p>
            <a:r>
              <a:rPr lang="ru-RU" sz="2400" dirty="0"/>
              <a:t>В 2015-2016  </a:t>
            </a:r>
            <a:r>
              <a:rPr lang="ru-RU" sz="2400" dirty="0" err="1"/>
              <a:t>уч.году</a:t>
            </a:r>
            <a:r>
              <a:rPr lang="ru-RU" sz="2400" dirty="0"/>
              <a:t> детский сад посещают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  92 </a:t>
            </a:r>
            <a:r>
              <a:rPr lang="ru-RU" sz="2400" dirty="0"/>
              <a:t>воспитанника, </a:t>
            </a:r>
          </a:p>
          <a:p>
            <a:r>
              <a:rPr lang="ru-RU" sz="2400" dirty="0"/>
              <a:t> </a:t>
            </a:r>
            <a:r>
              <a:rPr lang="ru-RU" sz="2400" b="1" dirty="0">
                <a:solidFill>
                  <a:srgbClr val="7030A0"/>
                </a:solidFill>
              </a:rPr>
              <a:t>74</a:t>
            </a:r>
            <a:r>
              <a:rPr lang="ru-RU" sz="2400" dirty="0"/>
              <a:t> ребёнка  имеют инвалидность (80,4%)</a:t>
            </a:r>
            <a:endParaRPr lang="ru-RU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6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Здоровья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412776"/>
            <a:ext cx="4073447" cy="2717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72" y="1412776"/>
            <a:ext cx="3093721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6"/>
            <a:ext cx="4032448" cy="26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защиты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320480" cy="28803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22344"/>
            <a:ext cx="4500500" cy="3000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8124" y="2062170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День защиты детей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960440" cy="26402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55" y="3300687"/>
            <a:ext cx="4355976" cy="2903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21328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Группа «Солнышко»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021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День защиты детей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12776"/>
            <a:ext cx="3888432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4788024" cy="3192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Группа «Бабочки»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0851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Группа «Кораблик»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541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День защиты детей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051920" cy="2701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77005"/>
            <a:ext cx="4499992" cy="2999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22048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Группа «Радуга»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545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Дополнительные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3888432" cy="3467472"/>
          </a:xfrm>
        </p:spPr>
        <p:txBody>
          <a:bodyPr>
            <a:normAutofit/>
          </a:bodyPr>
          <a:lstStyle/>
          <a:p>
            <a:r>
              <a:rPr lang="ru-RU" dirty="0" smtClean="0"/>
              <a:t>Логопедия</a:t>
            </a:r>
          </a:p>
          <a:p>
            <a:r>
              <a:rPr lang="ru-RU" dirty="0" err="1" smtClean="0"/>
              <a:t>Логоритмика</a:t>
            </a:r>
            <a:endParaRPr lang="ru-RU" dirty="0" smtClean="0"/>
          </a:p>
          <a:p>
            <a:r>
              <a:rPr lang="ru-RU" dirty="0" smtClean="0"/>
              <a:t>Подготовка к обучению в школе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043312" cy="2020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16951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3 задача. </a:t>
            </a:r>
            <a:r>
              <a:rPr lang="ru-RU" sz="2000" dirty="0">
                <a:effectLst/>
              </a:rPr>
              <a:t>. Совершенствовать работу по социально-коммуникативному  развитию дошкольников через организацию образовательной деятельности в ходе режимных моментов.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/>
              <a:t>Педсовет № 2</a:t>
            </a:r>
            <a:endParaRPr lang="ru-RU" dirty="0"/>
          </a:p>
          <a:p>
            <a:pPr marL="82296" indent="0">
              <a:buNone/>
            </a:pPr>
            <a:r>
              <a:rPr lang="ru-RU" dirty="0" smtClean="0"/>
              <a:t>«</a:t>
            </a:r>
            <a:r>
              <a:rPr lang="ru-RU" dirty="0"/>
              <a:t>Интерактивные технологии в реализации ФГОС ДО»:</a:t>
            </a:r>
          </a:p>
          <a:p>
            <a:r>
              <a:rPr lang="ru-RU" dirty="0"/>
              <a:t>1.	Теоретические основы использования интерактивных технологий в образовательном пространстве ДОО</a:t>
            </a:r>
          </a:p>
          <a:p>
            <a:r>
              <a:rPr lang="ru-RU" dirty="0"/>
              <a:t>2.	Интерактивные технологии в работе с педагогами и родителями как фактор повышения качества образовательного процесса.</a:t>
            </a:r>
          </a:p>
          <a:p>
            <a:r>
              <a:rPr lang="ru-RU" dirty="0"/>
              <a:t>3.	Технологии интерактивного обучения и воспитания дошкольников</a:t>
            </a:r>
            <a:r>
              <a:rPr lang="ru-RU" dirty="0" smtClean="0"/>
              <a:t>. 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887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Семинар-практикум: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7498080" cy="277328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Особенности организации социально-коммуникативного развития дошкольников в ходе режимных моментов.  </a:t>
            </a:r>
            <a:r>
              <a:rPr lang="ru-RU" sz="2400" dirty="0" smtClean="0"/>
              <a:t>26.11.2015 г.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648849" cy="2434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04864"/>
            <a:ext cx="2960524" cy="4437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99558"/>
            <a:ext cx="3660597" cy="24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Участие педагогов в методической жизни ДОУ и конкурах разного уровня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797152"/>
            <a:ext cx="7498080" cy="1909192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Уровень ДОУ: проведено 11 конкурсов и выставок на различные темы</a:t>
            </a:r>
          </a:p>
          <a:p>
            <a:pPr>
              <a:buFontTx/>
              <a:buChar char="-"/>
            </a:pPr>
            <a:r>
              <a:rPr lang="ru-RU" dirty="0" smtClean="0"/>
              <a:t>Муниципальный уровень – 2 конкурса (4 участника)</a:t>
            </a:r>
          </a:p>
          <a:p>
            <a:pPr>
              <a:buFontTx/>
              <a:buChar char="-"/>
            </a:pPr>
            <a:r>
              <a:rPr lang="ru-RU" dirty="0" smtClean="0"/>
              <a:t>Региональный уровень – 2 конкурса (5 участников)</a:t>
            </a:r>
          </a:p>
          <a:p>
            <a:pPr>
              <a:buFontTx/>
              <a:buChar char="-"/>
            </a:pPr>
            <a:r>
              <a:rPr lang="ru-RU" dirty="0" smtClean="0"/>
              <a:t>Всероссийские и международные интернет-конкурсы- 22 участника и победителя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0875"/>
            <a:ext cx="2303764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1" y="1543600"/>
            <a:ext cx="2183461" cy="3002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75" y="1428605"/>
            <a:ext cx="2192177" cy="3014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68" y="1428605"/>
            <a:ext cx="2192176" cy="30148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4" y="1460875"/>
            <a:ext cx="2168712" cy="29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9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коллектива отмечена благодарственными письмами и Почётной  грамотой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6511"/>
            <a:ext cx="2703753" cy="37184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702718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54" y="2636912"/>
            <a:ext cx="2654293" cy="36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благоприятных условий для полноценного проживания ребенком дошкольного детства через коррекцию и  всестороннее развитие в соответствии с возрастными и индивидуальными особенностями детей с ОВЗ. </a:t>
            </a:r>
          </a:p>
          <a:p>
            <a:pPr marL="82296" indent="0">
              <a:buNone/>
            </a:pPr>
            <a:r>
              <a:rPr lang="ru-RU" sz="5100" dirty="0"/>
              <a:t>Задачи: </a:t>
            </a:r>
          </a:p>
          <a:p>
            <a:r>
              <a:rPr lang="ru-RU" dirty="0"/>
              <a:t>1.	Совершенствовать  работу   ДОУ в соответствии с ФГОС ДО.</a:t>
            </a:r>
          </a:p>
          <a:p>
            <a:r>
              <a:rPr lang="ru-RU" dirty="0"/>
              <a:t>2.	Объединить и активизировать усилия всех участников образовательного процесса, направленные на сохранение и укрепление психофизического и эмоционального  здоровья воспитанников ДОУ.  </a:t>
            </a:r>
          </a:p>
          <a:p>
            <a:r>
              <a:rPr lang="ru-RU" dirty="0"/>
              <a:t>3.	Совершенствовать работу по социально-коммуникативному  развитию дошкольников через организацию образовательной деятельности в ходе режимных моментов.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8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Характеристика </a:t>
            </a:r>
            <a:r>
              <a:rPr lang="ru-RU" sz="3200" b="1" dirty="0" smtClean="0"/>
              <a:t>педагогических</a:t>
            </a:r>
            <a:br>
              <a:rPr lang="ru-RU" sz="3200" b="1" dirty="0" smtClean="0"/>
            </a:br>
            <a:r>
              <a:rPr lang="ru-RU" sz="3200" b="1" dirty="0" smtClean="0"/>
              <a:t>кадров </a:t>
            </a:r>
            <a:r>
              <a:rPr lang="ru-RU" sz="3200" b="1" dirty="0"/>
              <a:t>по стажу работы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702386"/>
              </p:ext>
            </p:extLst>
          </p:nvPr>
        </p:nvGraphicFramePr>
        <p:xfrm>
          <a:off x="1691680" y="1916832"/>
          <a:ext cx="6772077" cy="4035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76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314207"/>
              </p:ext>
            </p:extLst>
          </p:nvPr>
        </p:nvGraphicFramePr>
        <p:xfrm>
          <a:off x="1218369" y="980728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63888" y="299695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Высшая квалификационная категория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47667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Диаграмма уровня  квалификации </a:t>
            </a:r>
          </a:p>
          <a:p>
            <a:pPr algn="ctr"/>
            <a:r>
              <a:rPr lang="ru-RU" sz="2400" b="1" dirty="0" smtClean="0"/>
              <a:t>педагогов и  специалистов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695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922297"/>
              </p:ext>
            </p:extLst>
          </p:nvPr>
        </p:nvGraphicFramePr>
        <p:xfrm>
          <a:off x="1403648" y="1628800"/>
          <a:ext cx="74271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18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4E5B6F">
                    <a:satMod val="130000"/>
                  </a:srgbClr>
                </a:solidFill>
              </a:rPr>
              <a:t>Трансляция  опыта на мастер-классах городского и областного </a:t>
            </a:r>
            <a:r>
              <a:rPr lang="ru-RU" sz="2800" dirty="0" smtClean="0">
                <a:solidFill>
                  <a:srgbClr val="4E5B6F">
                    <a:satMod val="130000"/>
                  </a:srgbClr>
                </a:solidFill>
              </a:rPr>
              <a:t>уровня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816424" cy="25463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2" y="3861047"/>
            <a:ext cx="4004873" cy="2672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844824"/>
            <a:ext cx="412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Августовский педагогический совет.</a:t>
            </a:r>
          </a:p>
          <a:p>
            <a:r>
              <a:rPr lang="ru-RU" dirty="0" smtClean="0"/>
              <a:t>Мастер-класс «Эффект домино»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75337"/>
              </p:ext>
            </p:extLst>
          </p:nvPr>
        </p:nvGraphicFramePr>
        <p:xfrm>
          <a:off x="323528" y="4936214"/>
          <a:ext cx="3856980" cy="131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6980"/>
              </a:tblGrid>
              <a:tr h="1315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Научно-практическая конференция  «</a:t>
                      </a:r>
                      <a:r>
                        <a:rPr lang="ru-RU" sz="1800" dirty="0" err="1">
                          <a:effectLst/>
                        </a:rPr>
                        <a:t>Здоровьесбережение</a:t>
                      </a:r>
                      <a:r>
                        <a:rPr lang="ru-RU" sz="1800" dirty="0">
                          <a:effectLst/>
                        </a:rPr>
                        <a:t> детей с </a:t>
                      </a:r>
                      <a:r>
                        <a:rPr lang="ru-RU" sz="1800" dirty="0" err="1">
                          <a:effectLst/>
                        </a:rPr>
                        <a:t>тубинтоксикацией</a:t>
                      </a:r>
                      <a:r>
                        <a:rPr lang="ru-RU" sz="1800" dirty="0">
                          <a:effectLst/>
                        </a:rPr>
                        <a:t> в условиях реализации ФГОС ДО»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655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Трансляция  опыта на мастер-классах городского и областного уровня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61048"/>
            <a:ext cx="4127595" cy="27403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2380"/>
            <a:ext cx="4049824" cy="2688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28052"/>
            <a:ext cx="2379970" cy="358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72514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Песочная терапия: развивающие игры на световом столе и с инновационным песком в работе с детьми с ОВЗ.</a:t>
            </a:r>
          </a:p>
          <a:p>
            <a:r>
              <a:rPr lang="ru-RU" dirty="0" smtClean="0"/>
              <a:t>11.03.2016 и 24.05.2016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7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Взаимодейсвие</a:t>
            </a:r>
            <a:r>
              <a:rPr lang="ru-RU" dirty="0" smtClean="0"/>
              <a:t> с социумом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763570" cy="2511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8264" y="38610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Выступление учащихся Гуманитарного лицея №15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852"/>
            <a:ext cx="3312368" cy="2484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564" y="4322713"/>
            <a:ext cx="2052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Воспитанники группы «Солнышко» в библиотеке «ЛИК»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68" y="3970427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Наши праздники, развлечения и встречи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3" y="1268760"/>
            <a:ext cx="3511811" cy="263385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85689"/>
            <a:ext cx="2306163" cy="345638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20" y="1700808"/>
            <a:ext cx="2306164" cy="3456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3" y="4221088"/>
            <a:ext cx="3547368" cy="23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Наши праздники, развлечения и встречи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41" y="1124744"/>
            <a:ext cx="2401740" cy="3304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3" y="1276683"/>
            <a:ext cx="3600400" cy="24022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20" y="4005064"/>
            <a:ext cx="3406846" cy="2273111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59407"/>
            <a:ext cx="3492478" cy="23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Наши праздники, развлечения и встречи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3993138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993138" cy="2664296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1966"/>
            <a:ext cx="3453135" cy="2589851"/>
          </a:xfrm>
        </p:spPr>
      </p:pic>
      <p:sp>
        <p:nvSpPr>
          <p:cNvPr id="3" name="TextBox 2"/>
          <p:cNvSpPr txBox="1"/>
          <p:nvPr/>
        </p:nvSpPr>
        <p:spPr>
          <a:xfrm>
            <a:off x="6548914" y="4725144"/>
            <a:ext cx="2271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Выпускной вечер «Путешествие в </a:t>
            </a:r>
            <a:r>
              <a:rPr lang="ru-RU" b="1" dirty="0"/>
              <a:t>С</a:t>
            </a:r>
            <a:r>
              <a:rPr lang="ru-RU" b="1" dirty="0" smtClean="0"/>
              <a:t>трану знаний»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5359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Спортивная эстафета, посвященная 71-й годовщине Победы.  4 мая 2016 г.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203049" cy="48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640675" cy="309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Команда детского сада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44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57972"/>
            <a:ext cx="7498080" cy="56904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Педсовет  «Образовательная </a:t>
            </a:r>
            <a:r>
              <a:rPr lang="ru-RU" sz="2400" dirty="0"/>
              <a:t>программа дошкольного образования (ОП ДО) – как программа психолого-педагогической поддержки позитивной социализации и индивидуализации, развития личности детей с ОВЗ»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Совершенствовать  работу   ДОУ в соответствии с ФГОС ДО.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80866776"/>
              </p:ext>
            </p:extLst>
          </p:nvPr>
        </p:nvGraphicFramePr>
        <p:xfrm>
          <a:off x="3851920" y="2708920"/>
          <a:ext cx="5472608" cy="314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08920"/>
            <a:ext cx="2335783" cy="3212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251788" cy="28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Заседание территориальной психолого-медико-педагогической комиссии </a:t>
            </a:r>
            <a:br>
              <a:rPr lang="ru-RU" sz="2800" dirty="0" smtClean="0"/>
            </a:br>
            <a:r>
              <a:rPr lang="ru-RU" sz="2800" dirty="0" smtClean="0"/>
              <a:t>14-15 мая 2015 года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719900" cy="3816424"/>
          </a:xfrm>
        </p:spPr>
      </p:pic>
    </p:spTree>
    <p:extLst>
      <p:ext uri="{BB962C8B-B14F-4D97-AF65-F5344CB8AC3E}">
        <p14:creationId xmlns:p14="http://schemas.microsoft.com/office/powerpoint/2010/main" val="4300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педагогической диагностики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659006"/>
              </p:ext>
            </p:extLst>
          </p:nvPr>
        </p:nvGraphicFramePr>
        <p:xfrm>
          <a:off x="539554" y="1268760"/>
          <a:ext cx="8280916" cy="5371885"/>
        </p:xfrm>
        <a:graphic>
          <a:graphicData uri="http://schemas.openxmlformats.org/drawingml/2006/table">
            <a:tbl>
              <a:tblPr/>
              <a:tblGrid>
                <a:gridCol w="1569181"/>
                <a:gridCol w="396178"/>
                <a:gridCol w="431136"/>
                <a:gridCol w="384527"/>
                <a:gridCol w="442788"/>
                <a:gridCol w="396178"/>
                <a:gridCol w="442788"/>
                <a:gridCol w="419484"/>
                <a:gridCol w="396178"/>
                <a:gridCol w="431136"/>
                <a:gridCol w="419484"/>
                <a:gridCol w="407832"/>
                <a:gridCol w="396178"/>
                <a:gridCol w="466093"/>
                <a:gridCol w="466093"/>
                <a:gridCol w="396178"/>
                <a:gridCol w="419484"/>
              </a:tblGrid>
              <a:tr h="503826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Анализ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результатов индивидуальных карт возможных достижений ребёнка за 2015-2016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уч.год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Капелька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Теремок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Бабочка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Радуга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Пчёлка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Солнышко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Кораблик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Золотой ключик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Социализация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Самообслуживание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Самодисциплина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7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Познание с помощью органив чувств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Знания о себе и об окруж. мире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Развитие худож. творчества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Музыка, театрализация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Физическое развитие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увеличение в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601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4E5B6F">
                    <a:satMod val="130000"/>
                  </a:srgbClr>
                </a:solidFill>
              </a:rPr>
              <a:t>Результаты педагогической диагностики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36808"/>
              </p:ext>
            </p:extLst>
          </p:nvPr>
        </p:nvGraphicFramePr>
        <p:xfrm>
          <a:off x="971550" y="1268413"/>
          <a:ext cx="7962900" cy="497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8704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4E5B6F">
                    <a:satMod val="130000"/>
                  </a:srgbClr>
                </a:solidFill>
              </a:rPr>
              <a:t>Результаты педагогической диагностики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479478"/>
              </p:ext>
            </p:extLst>
          </p:nvPr>
        </p:nvGraphicFramePr>
        <p:xfrm>
          <a:off x="2771800" y="1412776"/>
          <a:ext cx="547260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851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Регулярное пополнение развивающей предметно-пространственной среды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156491" cy="2773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180355" cy="3171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0851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Выставка методических пособий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92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458" y="188640"/>
            <a:ext cx="801928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Административно-хозяйственная деятельность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020034"/>
              </p:ext>
            </p:extLst>
          </p:nvPr>
        </p:nvGraphicFramePr>
        <p:xfrm>
          <a:off x="2915816" y="1340768"/>
          <a:ext cx="4174068" cy="5007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0812"/>
                <a:gridCol w="1433256"/>
              </a:tblGrid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Наименование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Сумма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Канцелярские товары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33 243,50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Сантехника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939,00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Мебель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481 956,0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Электрозапчасти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30 185,59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Игровые пособия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114 155,9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Кухонное оборудование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128 140,00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Линолеум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69 835,12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Формоза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50 000,00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Медтехника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339 620,0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Мед. препараты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6 253,9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Мягкий инвентарь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292 150,0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Стенды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16 600,0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Моющие и посуда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73 152,4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Брус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для </a:t>
                      </a:r>
                      <a:r>
                        <a:rPr lang="ru-RU" sz="1400" dirty="0">
                          <a:effectLst/>
                        </a:rPr>
                        <a:t>ремонта веранды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5249,0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Полиграфическая продукция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16 600,0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Ремонт ограждения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79 240,0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Прохождение медкомиссии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>
                          <a:effectLst/>
                        </a:rPr>
                        <a:t>100 000,0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Итого: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400" dirty="0">
                          <a:effectLst/>
                        </a:rPr>
                        <a:t>1 837 320,41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49625" y="1517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62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Реализация федеральных средств на строительство и капитальный ремонт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210246" cy="2809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115320" cy="2078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35" y="3861048"/>
            <a:ext cx="3129757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3187864" cy="2127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60932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Ноябрь 2015- январь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797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94106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поставленных годовых задач осуществлялась педагогами, специалистами и администрацией ДОУ через все мероприятия годового плана. Удалось привести образовательно-воспитательный процесс в соответствие Федеральному стандарту, мы продолжили совершенствовать формы, средства и методы коррекционной работы, совершенствуется пространственная и предметно-развивающая среда, выстроена система повышения профессиональной компетентности педагогов, продолжена работа по формированию партнёрских отношений с семьями воспитанников. Большое внимание уделялось стабилизации здоровья воспитанников и формированию навыков безопасной жизнедеятельности.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94106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создание благоприятных условий для полноценного проживания ребенком дошкольного детства через коррекцию и  всестороннее развитие в соответствии с возрастными и индивидуальными особенностями детей с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ОВЗ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достигнута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941060" algn="l"/>
              </a:tabLst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19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03" y="1447800"/>
            <a:ext cx="7194943" cy="4800600"/>
          </a:xfrm>
        </p:spPr>
      </p:pic>
    </p:spTree>
    <p:extLst>
      <p:ext uri="{BB962C8B-B14F-4D97-AF65-F5344CB8AC3E}">
        <p14:creationId xmlns:p14="http://schemas.microsoft.com/office/powerpoint/2010/main" val="37610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ru-RU" dirty="0" smtClean="0"/>
              <a:t>Разработка индивидуальных маршрутов </a:t>
            </a:r>
            <a:r>
              <a:rPr lang="ru-RU" dirty="0"/>
              <a:t>коррекционной помощи воспитанникам </a:t>
            </a:r>
            <a:r>
              <a:rPr lang="ru-RU" dirty="0" smtClean="0"/>
              <a:t>ДОУ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096344" cy="357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Ирина Александровна\Desktop\сад\DSC_96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40" y="3140968"/>
            <a:ext cx="4536504" cy="3412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0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2800" b="1" dirty="0"/>
              <a:t>Консультации:</a:t>
            </a:r>
            <a:endParaRPr lang="ru-RU" sz="2800" dirty="0"/>
          </a:p>
          <a:p>
            <a:pPr lvl="0"/>
            <a:r>
              <a:rPr lang="ru-RU" sz="2800" dirty="0"/>
              <a:t>Новое в планировании </a:t>
            </a:r>
            <a:r>
              <a:rPr lang="ru-RU" sz="2800" dirty="0" err="1"/>
              <a:t>воспитательно</a:t>
            </a:r>
            <a:r>
              <a:rPr lang="ru-RU" sz="2800" dirty="0"/>
              <a:t>–образовательного процесса группы в соответствии </a:t>
            </a:r>
            <a:r>
              <a:rPr lang="ru-RU" sz="2800" dirty="0" smtClean="0"/>
              <a:t> с ФГОС  ДО.</a:t>
            </a:r>
            <a:endParaRPr lang="ru-RU" sz="2800" dirty="0"/>
          </a:p>
          <a:p>
            <a:r>
              <a:rPr lang="ru-RU" sz="2800" dirty="0" smtClean="0"/>
              <a:t>Знакомство </a:t>
            </a:r>
            <a:r>
              <a:rPr lang="ru-RU" sz="2800" dirty="0"/>
              <a:t>с методическими новинками:</a:t>
            </a:r>
          </a:p>
          <a:p>
            <a:pPr marL="82296" indent="0">
              <a:buNone/>
            </a:pPr>
            <a:r>
              <a:rPr lang="ru-RU" sz="2800" dirty="0"/>
              <a:t>- Обзор статей журнала «Воспитание и обучение детей с нарушениями развития» за 2014, I полугодие 2015 г.</a:t>
            </a:r>
          </a:p>
          <a:p>
            <a:pPr marL="82296" indent="0">
              <a:buNone/>
            </a:pPr>
            <a:r>
              <a:rPr lang="ru-RU" sz="2800" dirty="0"/>
              <a:t>- Обзор статей журнала «Справочник педагога-психолога» за 2015 г. </a:t>
            </a:r>
          </a:p>
          <a:p>
            <a:pPr marL="82296" indent="0">
              <a:buNone/>
            </a:pPr>
            <a:r>
              <a:rPr lang="ru-RU" sz="2800" dirty="0"/>
              <a:t>- Обзор статей журнала «Дефектология» за 2014, 2015 г.</a:t>
            </a:r>
          </a:p>
          <a:p>
            <a:pPr marL="82296" indent="0">
              <a:buNone/>
            </a:pPr>
            <a:r>
              <a:rPr lang="ru-RU" sz="2800" b="1" dirty="0" smtClean="0"/>
              <a:t>Семинар:</a:t>
            </a:r>
            <a:endParaRPr lang="ru-RU" sz="2800" dirty="0"/>
          </a:p>
          <a:p>
            <a:pPr marL="82296" indent="0">
              <a:buNone/>
            </a:pPr>
            <a:r>
              <a:rPr lang="ru-RU" sz="2800" dirty="0" smtClean="0"/>
              <a:t>ИКТ-компетентность</a:t>
            </a:r>
            <a:r>
              <a:rPr lang="ru-RU" sz="2800" dirty="0"/>
              <a:t>– требование профессионального стандарта педагога.                         /декабрь/</a:t>
            </a:r>
          </a:p>
          <a:p>
            <a:pPr marL="82296" indent="0">
              <a:buNone/>
            </a:pPr>
            <a:r>
              <a:rPr lang="ru-RU" sz="2800" b="1" dirty="0"/>
              <a:t>Семинар-практикум:</a:t>
            </a:r>
            <a:r>
              <a:rPr lang="ru-RU" sz="2800" dirty="0"/>
              <a:t> Коррекция познавательной деятельности дошкольников с нарушениями интеллектуального развития через использование метода проектов. </a:t>
            </a:r>
            <a:br>
              <a:rPr lang="ru-RU" sz="2800" dirty="0"/>
            </a:br>
            <a:r>
              <a:rPr lang="ru-RU" sz="2800" dirty="0"/>
              <a:t>/Февраль/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607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Обобщение опыта </a:t>
            </a:r>
            <a:r>
              <a:rPr lang="ru-RU" dirty="0">
                <a:effectLst/>
              </a:rPr>
              <a:t>проектного взаимодействия с родителями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Мультимедийное портфолио группы</a:t>
            </a:r>
          </a:p>
          <a:p>
            <a:r>
              <a:rPr lang="ru-RU" dirty="0" smtClean="0"/>
              <a:t>Проект «Безопасность детей»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06505"/>
            <a:ext cx="3141712" cy="1844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3189717" cy="23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03067"/>
            <a:ext cx="2761836" cy="21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72" y="3573016"/>
            <a:ext cx="3072990" cy="23202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37" y="4365104"/>
            <a:ext cx="2869300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2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 Портфолио групп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9"/>
            <a:ext cx="3888432" cy="25944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67" y="1349742"/>
            <a:ext cx="4482578" cy="2990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7897"/>
            <a:ext cx="2419143" cy="2888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47971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конкурсной комиссии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134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Методическое сопровождение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50120" cy="48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Обобщение опыта </a:t>
            </a:r>
            <a:r>
              <a:rPr lang="ru-RU" dirty="0" err="1" smtClean="0"/>
              <a:t>аттестующихся</a:t>
            </a:r>
            <a:r>
              <a:rPr lang="ru-RU" dirty="0" smtClean="0"/>
              <a:t> педагогов (3 педагога сдали на высшую квалификационную категорию и 2 на первую категорию)</a:t>
            </a:r>
          </a:p>
          <a:p>
            <a:r>
              <a:rPr lang="ru-RU" dirty="0" smtClean="0"/>
              <a:t>Самообразование </a:t>
            </a:r>
            <a:r>
              <a:rPr lang="ru-RU" dirty="0"/>
              <a:t>учителей-дефектологов,  </a:t>
            </a:r>
            <a:r>
              <a:rPr lang="ru-RU" dirty="0" smtClean="0"/>
              <a:t>воспитателей и специалистов. </a:t>
            </a:r>
          </a:p>
          <a:p>
            <a:r>
              <a:rPr lang="ru-RU" dirty="0" smtClean="0"/>
              <a:t>Работа творческих групп.</a:t>
            </a:r>
          </a:p>
          <a:p>
            <a:r>
              <a:rPr lang="ru-RU" dirty="0" smtClean="0"/>
              <a:t>Работа «Школы молодого специалиста» и система наставничества.</a:t>
            </a:r>
          </a:p>
          <a:p>
            <a:r>
              <a:rPr lang="ru-RU" dirty="0" smtClean="0"/>
              <a:t>Открытые занятия.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33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1704</TotalTime>
  <Words>2087</Words>
  <Application>Microsoft Office PowerPoint</Application>
  <PresentationFormat>Экран (4:3)</PresentationFormat>
  <Paragraphs>497</Paragraphs>
  <Slides>48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Солнцестояние</vt:lpstr>
      <vt:lpstr>Отчёт по итогам работы  МБДОУ «Детский сад компенсирующего вида №17»</vt:lpstr>
      <vt:lpstr>На конец 2015-2016 уч. года</vt:lpstr>
      <vt:lpstr>ЦЕЛЬ РАБОТЫ: </vt:lpstr>
      <vt:lpstr> </vt:lpstr>
      <vt:lpstr>Презентация PowerPoint</vt:lpstr>
      <vt:lpstr>Презентация PowerPoint</vt:lpstr>
      <vt:lpstr>Обобщение опыта проектного взаимодействия с родителями </vt:lpstr>
      <vt:lpstr>Презентация  Портфолио групп</vt:lpstr>
      <vt:lpstr>Методическое сопровождение</vt:lpstr>
      <vt:lpstr>Открытые занятия и педагогические  мероприятия </vt:lpstr>
      <vt:lpstr>Наставничество</vt:lpstr>
      <vt:lpstr>Практика студентов ПГУ,  май 2016 г.</vt:lpstr>
      <vt:lpstr>Задача 2. Объединить и активизировать усилия всех участников образовательного процесса, направленные на сохранение и укрепление психофизического и эмоционального  здоровья воспитанников ДОУ.   </vt:lpstr>
      <vt:lpstr>Проблемный семинар: Эмоциональное благополучие детей в группе – обмен опытом работы. 18.05.2016 г. </vt:lpstr>
      <vt:lpstr>Обновлён справочный и методический материал по профилактике ДДТТ   </vt:lpstr>
      <vt:lpstr>Разработан и реализован общесадовский проект «Безопасность детей»  </vt:lpstr>
      <vt:lpstr>Презентация PowerPoint</vt:lpstr>
      <vt:lpstr>Презентация PowerPoint</vt:lpstr>
      <vt:lpstr>Проведение музыкально-спортивного праздника «Весёлые старты»</vt:lpstr>
      <vt:lpstr>День Здоровья</vt:lpstr>
      <vt:lpstr>День защиты детей</vt:lpstr>
      <vt:lpstr>День защиты детей</vt:lpstr>
      <vt:lpstr>День защиты детей</vt:lpstr>
      <vt:lpstr>День защиты детей</vt:lpstr>
      <vt:lpstr>Дополнительные услуги</vt:lpstr>
      <vt:lpstr>3 задача. . Совершенствовать работу по социально-коммуникативному  развитию дошкольников через организацию образовательной деятельности в ходе режимных моментов. </vt:lpstr>
      <vt:lpstr>Семинар-практикум: </vt:lpstr>
      <vt:lpstr>Участие педагогов в методической жизни ДОУ и конкурах разного уровня</vt:lpstr>
      <vt:lpstr>Работа коллектива отмечена благодарственными письмами и Почётной  грамотой</vt:lpstr>
      <vt:lpstr>Характеристика педагогических кадров по стажу работы</vt:lpstr>
      <vt:lpstr>Презентация PowerPoint</vt:lpstr>
      <vt:lpstr>Курсы повышения квалификации</vt:lpstr>
      <vt:lpstr>Трансляция  опыта на мастер-классах городского и областного уровня</vt:lpstr>
      <vt:lpstr>Трансляция  опыта на мастер-классах городского и областного уровня</vt:lpstr>
      <vt:lpstr>Взаимодейсвие с социумом</vt:lpstr>
      <vt:lpstr>Наши праздники, развлечения и встречи</vt:lpstr>
      <vt:lpstr>Наши праздники, развлечения и встречи</vt:lpstr>
      <vt:lpstr>Наши праздники, развлечения и встречи</vt:lpstr>
      <vt:lpstr>Спортивная эстафета, посвященная 71-й годовщине Победы.  4 мая 2016 г.</vt:lpstr>
      <vt:lpstr>Заседание территориальной психолого-медико-педагогической комиссии  14-15 мая 2015 года</vt:lpstr>
      <vt:lpstr>Результаты педагогической диагностики</vt:lpstr>
      <vt:lpstr>Результаты педагогической диагностики</vt:lpstr>
      <vt:lpstr>Результаты педагогической диагностики</vt:lpstr>
      <vt:lpstr>Регулярное пополнение развивающей предметно-пространственной среды</vt:lpstr>
      <vt:lpstr>Административно-хозяйственная деятельность</vt:lpstr>
      <vt:lpstr>Реализация федеральных средств на строительство и капитальный ремонт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117</cp:revision>
  <cp:lastPrinted>2016-06-02T10:03:10Z</cp:lastPrinted>
  <dcterms:modified xsi:type="dcterms:W3CDTF">2016-06-06T10:34:53Z</dcterms:modified>
</cp:coreProperties>
</file>